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7F82"/>
    <a:srgbClr val="C3580F"/>
    <a:srgbClr val="ED8F55"/>
    <a:srgbClr val="4CB3B6"/>
    <a:srgbClr val="EDF1F2"/>
    <a:srgbClr val="F7CCAC"/>
    <a:srgbClr val="E6E6E6"/>
    <a:srgbClr val="0A4A4A"/>
    <a:srgbClr val="75D2D4"/>
    <a:srgbClr val="EE7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3" autoAdjust="0"/>
    <p:restoredTop sz="90033" autoAdjust="0"/>
  </p:normalViewPr>
  <p:slideViewPr>
    <p:cSldViewPr snapToGrid="0">
      <p:cViewPr>
        <p:scale>
          <a:sx n="100" d="100"/>
          <a:sy n="100" d="100"/>
        </p:scale>
        <p:origin x="1327" y="2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4306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D2532-1C1D-4138-A0CF-B8FDAD6613F7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F4496-B409-4016-8BFB-D096CF008F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91747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3ADF-F993-4784-B640-8D082BF64719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97A5-3C2D-4F1C-84DC-83F38DF6846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3401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3ADF-F993-4784-B640-8D082BF64719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97A5-3C2D-4F1C-84DC-83F38DF6846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4453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3ADF-F993-4784-B640-8D082BF64719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97A5-3C2D-4F1C-84DC-83F38DF6846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4487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A21BDC48-50D2-48D6-B59D-807BA69C3BC2}"/>
              </a:ext>
            </a:extLst>
          </p:cNvPr>
          <p:cNvSpPr/>
          <p:nvPr userDrawn="1"/>
        </p:nvSpPr>
        <p:spPr>
          <a:xfrm>
            <a:off x="-114726" y="1545804"/>
            <a:ext cx="12731932" cy="5312195"/>
          </a:xfrm>
          <a:prstGeom prst="rect">
            <a:avLst/>
          </a:prstGeom>
          <a:solidFill>
            <a:srgbClr val="ED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BF091B7-E562-4022-B39C-7DE91039461A}"/>
              </a:ext>
            </a:extLst>
          </p:cNvPr>
          <p:cNvSpPr/>
          <p:nvPr userDrawn="1"/>
        </p:nvSpPr>
        <p:spPr>
          <a:xfrm>
            <a:off x="-365760" y="-170021"/>
            <a:ext cx="13979621" cy="1506817"/>
          </a:xfrm>
          <a:prstGeom prst="rect">
            <a:avLst/>
          </a:prstGeom>
          <a:solidFill>
            <a:srgbClr val="ED8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649" y="10886"/>
            <a:ext cx="9679993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Raleway" pitchFamily="2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649" y="1656895"/>
            <a:ext cx="9679993" cy="4613275"/>
          </a:xfrm>
        </p:spPr>
        <p:txBody>
          <a:bodyPr/>
          <a:lstStyle>
            <a:lvl1pPr marL="228600" indent="-228600">
              <a:lnSpc>
                <a:spcPct val="100000"/>
              </a:lnSpc>
              <a:buClr>
                <a:srgbClr val="ED8F55"/>
              </a:buClr>
              <a:buSzPct val="85000"/>
              <a:buFont typeface="Wingdings" panose="05000000000000000000" pitchFamily="2" charset="2"/>
              <a:buChar char="§"/>
              <a:defRPr sz="2400">
                <a:solidFill>
                  <a:srgbClr val="0A4A4A"/>
                </a:solidFill>
                <a:latin typeface="Raleway" pitchFamily="2" charset="0"/>
              </a:defRPr>
            </a:lvl1pPr>
            <a:lvl2pPr marL="685800" indent="-228600">
              <a:lnSpc>
                <a:spcPct val="100000"/>
              </a:lnSpc>
              <a:buFont typeface="Raleway" pitchFamily="2" charset="0"/>
              <a:buChar char="-"/>
              <a:defRPr sz="2000">
                <a:solidFill>
                  <a:srgbClr val="1D7F82"/>
                </a:solidFill>
                <a:latin typeface="Raleway" pitchFamily="2" charset="0"/>
              </a:defRPr>
            </a:lvl2pPr>
            <a:lvl3pPr>
              <a:lnSpc>
                <a:spcPct val="100000"/>
              </a:lnSpc>
              <a:defRPr sz="1600">
                <a:solidFill>
                  <a:srgbClr val="0A4A4A"/>
                </a:solidFill>
                <a:latin typeface="Raleway" pitchFamily="2" charset="0"/>
              </a:defRPr>
            </a:lvl3pPr>
            <a:lvl4pPr>
              <a:lnSpc>
                <a:spcPct val="100000"/>
              </a:lnSpc>
              <a:defRPr>
                <a:solidFill>
                  <a:srgbClr val="0A4A4A"/>
                </a:solidFill>
                <a:latin typeface="Raleway" pitchFamily="2" charset="0"/>
              </a:defRPr>
            </a:lvl4pPr>
            <a:lvl5pPr>
              <a:lnSpc>
                <a:spcPct val="100000"/>
              </a:lnSpc>
              <a:defRPr>
                <a:solidFill>
                  <a:srgbClr val="0A4A4A"/>
                </a:solidFill>
                <a:latin typeface="Raleway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3ADF-F993-4784-B640-8D082BF64719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97A5-3C2D-4F1C-84DC-83F38DF6846C}" type="slidenum">
              <a:rPr lang="de-CH" smtClean="0"/>
              <a:t>‹Nr.›</a:t>
            </a:fld>
            <a:endParaRPr lang="de-CH"/>
          </a:p>
        </p:txBody>
      </p:sp>
      <p:sp>
        <p:nvSpPr>
          <p:cNvPr id="9" name="Parallelogramm 8">
            <a:extLst>
              <a:ext uri="{FF2B5EF4-FFF2-40B4-BE49-F238E27FC236}">
                <a16:creationId xmlns:a16="http://schemas.microsoft.com/office/drawing/2014/main" id="{477CAA47-658C-4797-B11C-009416104F07}"/>
              </a:ext>
            </a:extLst>
          </p:cNvPr>
          <p:cNvSpPr/>
          <p:nvPr userDrawn="1"/>
        </p:nvSpPr>
        <p:spPr>
          <a:xfrm rot="837595">
            <a:off x="189492" y="-588914"/>
            <a:ext cx="940755" cy="7039550"/>
          </a:xfrm>
          <a:prstGeom prst="parallelogram">
            <a:avLst>
              <a:gd name="adj" fmla="val 76584"/>
            </a:avLst>
          </a:prstGeom>
          <a:solidFill>
            <a:srgbClr val="4CB3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724DC982-F576-4E4B-8F46-AAE69752F643}"/>
              </a:ext>
            </a:extLst>
          </p:cNvPr>
          <p:cNvSpPr/>
          <p:nvPr userDrawn="1"/>
        </p:nvSpPr>
        <p:spPr>
          <a:xfrm rot="11370941">
            <a:off x="-637512" y="-354020"/>
            <a:ext cx="1919843" cy="5329575"/>
          </a:xfrm>
          <a:prstGeom prst="trapezoid">
            <a:avLst>
              <a:gd name="adj" fmla="val 50000"/>
            </a:avLst>
          </a:prstGeom>
          <a:solidFill>
            <a:srgbClr val="0A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DC27D3B5-80A0-4400-834F-124DC92A6549}"/>
              </a:ext>
            </a:extLst>
          </p:cNvPr>
          <p:cNvSpPr/>
          <p:nvPr userDrawn="1"/>
        </p:nvSpPr>
        <p:spPr>
          <a:xfrm rot="11370941">
            <a:off x="-1134113" y="1304314"/>
            <a:ext cx="1862051" cy="5045013"/>
          </a:xfrm>
          <a:prstGeom prst="trapezoid">
            <a:avLst>
              <a:gd name="adj" fmla="val 50000"/>
            </a:avLst>
          </a:prstGeom>
          <a:solidFill>
            <a:srgbClr val="0A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74AB8242-1DB9-4587-ADA8-A6577E60711F}"/>
              </a:ext>
            </a:extLst>
          </p:cNvPr>
          <p:cNvSpPr/>
          <p:nvPr userDrawn="1"/>
        </p:nvSpPr>
        <p:spPr>
          <a:xfrm>
            <a:off x="-1451427" y="1223587"/>
            <a:ext cx="14101539" cy="322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9408E37-C639-418C-AD0C-AB6F916522DA}"/>
              </a:ext>
            </a:extLst>
          </p:cNvPr>
          <p:cNvSpPr txBox="1"/>
          <p:nvPr userDrawn="1"/>
        </p:nvSpPr>
        <p:spPr>
          <a:xfrm>
            <a:off x="10557545" y="1188670"/>
            <a:ext cx="1457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2000" dirty="0">
                <a:solidFill>
                  <a:srgbClr val="EE7323"/>
                </a:solidFill>
                <a:latin typeface="Raleway" pitchFamily="2" charset="0"/>
              </a:rPr>
              <a:t>feel-ok.ch</a:t>
            </a:r>
            <a:endParaRPr lang="de-CH" sz="2000" dirty="0">
              <a:solidFill>
                <a:srgbClr val="4CB3B6"/>
              </a:solidFill>
              <a:latin typeface="Raleway" pitchFamily="2" charset="0"/>
            </a:endParaRPr>
          </a:p>
        </p:txBody>
      </p:sp>
      <p:sp>
        <p:nvSpPr>
          <p:cNvPr id="14" name="Parallelogramm 13">
            <a:extLst>
              <a:ext uri="{FF2B5EF4-FFF2-40B4-BE49-F238E27FC236}">
                <a16:creationId xmlns:a16="http://schemas.microsoft.com/office/drawing/2014/main" id="{C5D0B9BE-6C78-4221-92AC-4078AA1A246D}"/>
              </a:ext>
            </a:extLst>
          </p:cNvPr>
          <p:cNvSpPr/>
          <p:nvPr userDrawn="1"/>
        </p:nvSpPr>
        <p:spPr>
          <a:xfrm rot="962623">
            <a:off x="513900" y="-513325"/>
            <a:ext cx="603630" cy="7039550"/>
          </a:xfrm>
          <a:prstGeom prst="parallelogram">
            <a:avLst>
              <a:gd name="adj" fmla="val 76584"/>
            </a:avLst>
          </a:prstGeom>
          <a:solidFill>
            <a:srgbClr val="75D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9B19EF2-CFE8-4DF5-A49B-87FDE0DB7E1D}"/>
              </a:ext>
            </a:extLst>
          </p:cNvPr>
          <p:cNvSpPr/>
          <p:nvPr userDrawn="1"/>
        </p:nvSpPr>
        <p:spPr>
          <a:xfrm>
            <a:off x="-2039257" y="-1422521"/>
            <a:ext cx="1910844" cy="961384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12D3757-484D-40C1-9C1A-499BC1CF1256}"/>
              </a:ext>
            </a:extLst>
          </p:cNvPr>
          <p:cNvSpPr/>
          <p:nvPr userDrawn="1"/>
        </p:nvSpPr>
        <p:spPr>
          <a:xfrm>
            <a:off x="-295553" y="6847114"/>
            <a:ext cx="15782296" cy="1344206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E83848E-3AAC-4F3F-AC75-DCAFF0778249}"/>
              </a:ext>
            </a:extLst>
          </p:cNvPr>
          <p:cNvSpPr/>
          <p:nvPr userDrawn="1"/>
        </p:nvSpPr>
        <p:spPr>
          <a:xfrm>
            <a:off x="-295553" y="-1422521"/>
            <a:ext cx="15782296" cy="124623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00041622-47B7-473F-832B-5E5D9ADEBD0D}"/>
              </a:ext>
            </a:extLst>
          </p:cNvPr>
          <p:cNvSpPr/>
          <p:nvPr userDrawn="1"/>
        </p:nvSpPr>
        <p:spPr>
          <a:xfrm>
            <a:off x="12614709" y="-950686"/>
            <a:ext cx="2872033" cy="9142006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8DF0A39-DA9D-4BF0-B94D-9BA1734B0182}"/>
              </a:ext>
            </a:extLst>
          </p:cNvPr>
          <p:cNvSpPr txBox="1">
            <a:spLocks/>
          </p:cNvSpPr>
          <p:nvPr userDrawn="1"/>
        </p:nvSpPr>
        <p:spPr>
          <a:xfrm>
            <a:off x="11540494" y="92698"/>
            <a:ext cx="626966" cy="41886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800" b="1" kern="1200">
                <a:blipFill dpi="0" rotWithShape="1">
                  <a:blip r:embed="rId2">
                    <a:alphaModFix amt="70000"/>
                  </a:blip>
                  <a:srcRect/>
                  <a:tile tx="0" ty="0" sx="100000" sy="100000" flip="none" algn="tl"/>
                </a:blip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BBC554-27F8-4FEF-B36D-1B0B76B39711}" type="slidenum">
              <a:rPr lang="de-CH" sz="2400" smtClean="0"/>
              <a:pPr/>
              <a:t>‹Nr.›</a:t>
            </a:fld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395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BA0CDD22-F9C8-4BC8-A481-817D29D276D7}"/>
              </a:ext>
            </a:extLst>
          </p:cNvPr>
          <p:cNvSpPr/>
          <p:nvPr userDrawn="1"/>
        </p:nvSpPr>
        <p:spPr>
          <a:xfrm>
            <a:off x="-128413" y="1545804"/>
            <a:ext cx="12731932" cy="5399283"/>
          </a:xfrm>
          <a:prstGeom prst="rect">
            <a:avLst/>
          </a:prstGeom>
          <a:solidFill>
            <a:srgbClr val="ED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EE1777C-6E03-4597-9AAD-A9CDEEEB153C}"/>
              </a:ext>
            </a:extLst>
          </p:cNvPr>
          <p:cNvSpPr/>
          <p:nvPr userDrawn="1"/>
        </p:nvSpPr>
        <p:spPr>
          <a:xfrm>
            <a:off x="-365760" y="-170021"/>
            <a:ext cx="13979621" cy="1506817"/>
          </a:xfrm>
          <a:prstGeom prst="rect">
            <a:avLst/>
          </a:prstGeom>
          <a:solidFill>
            <a:srgbClr val="ED8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9" name="Parallelogramm 8">
            <a:extLst>
              <a:ext uri="{FF2B5EF4-FFF2-40B4-BE49-F238E27FC236}">
                <a16:creationId xmlns:a16="http://schemas.microsoft.com/office/drawing/2014/main" id="{987CA640-0B26-48DB-9433-54D5508512EE}"/>
              </a:ext>
            </a:extLst>
          </p:cNvPr>
          <p:cNvSpPr/>
          <p:nvPr userDrawn="1"/>
        </p:nvSpPr>
        <p:spPr>
          <a:xfrm rot="837595">
            <a:off x="189492" y="-588914"/>
            <a:ext cx="940755" cy="7039550"/>
          </a:xfrm>
          <a:prstGeom prst="parallelogram">
            <a:avLst>
              <a:gd name="adj" fmla="val 76584"/>
            </a:avLst>
          </a:prstGeom>
          <a:solidFill>
            <a:srgbClr val="4CB3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10C8D139-0262-48D6-859F-71C7D9BB0D56}"/>
              </a:ext>
            </a:extLst>
          </p:cNvPr>
          <p:cNvSpPr/>
          <p:nvPr userDrawn="1"/>
        </p:nvSpPr>
        <p:spPr>
          <a:xfrm rot="11370941">
            <a:off x="-637512" y="-354020"/>
            <a:ext cx="1919843" cy="5329575"/>
          </a:xfrm>
          <a:prstGeom prst="trapezoid">
            <a:avLst>
              <a:gd name="adj" fmla="val 50000"/>
            </a:avLst>
          </a:prstGeom>
          <a:solidFill>
            <a:srgbClr val="0A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4E105279-16BB-4B3C-9B1A-524854AF69B8}"/>
              </a:ext>
            </a:extLst>
          </p:cNvPr>
          <p:cNvSpPr/>
          <p:nvPr userDrawn="1"/>
        </p:nvSpPr>
        <p:spPr>
          <a:xfrm rot="11370941">
            <a:off x="-1134113" y="1304314"/>
            <a:ext cx="1862051" cy="5045013"/>
          </a:xfrm>
          <a:prstGeom prst="trapezoid">
            <a:avLst>
              <a:gd name="adj" fmla="val 50000"/>
            </a:avLst>
          </a:prstGeom>
          <a:solidFill>
            <a:srgbClr val="0A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3533623-B9E2-4813-BA7A-EB60B73D7E6F}"/>
              </a:ext>
            </a:extLst>
          </p:cNvPr>
          <p:cNvSpPr/>
          <p:nvPr userDrawn="1"/>
        </p:nvSpPr>
        <p:spPr>
          <a:xfrm>
            <a:off x="-1451427" y="1223587"/>
            <a:ext cx="14101539" cy="322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4" name="Parallelogramm 13">
            <a:extLst>
              <a:ext uri="{FF2B5EF4-FFF2-40B4-BE49-F238E27FC236}">
                <a16:creationId xmlns:a16="http://schemas.microsoft.com/office/drawing/2014/main" id="{8F5FC456-F462-42DD-95EE-1802DD888722}"/>
              </a:ext>
            </a:extLst>
          </p:cNvPr>
          <p:cNvSpPr/>
          <p:nvPr userDrawn="1"/>
        </p:nvSpPr>
        <p:spPr>
          <a:xfrm rot="962623">
            <a:off x="513900" y="-513325"/>
            <a:ext cx="603630" cy="7039550"/>
          </a:xfrm>
          <a:prstGeom prst="parallelogram">
            <a:avLst>
              <a:gd name="adj" fmla="val 76584"/>
            </a:avLst>
          </a:prstGeom>
          <a:solidFill>
            <a:srgbClr val="75D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F62C876-981B-41ED-B697-3F4CEBC7B817}"/>
              </a:ext>
            </a:extLst>
          </p:cNvPr>
          <p:cNvSpPr/>
          <p:nvPr userDrawn="1"/>
        </p:nvSpPr>
        <p:spPr>
          <a:xfrm>
            <a:off x="-2039257" y="-950686"/>
            <a:ext cx="1910844" cy="92964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0FCE8185-219F-4FDB-9821-F4FFD4B13B68}"/>
              </a:ext>
            </a:extLst>
          </p:cNvPr>
          <p:cNvSpPr/>
          <p:nvPr userDrawn="1"/>
        </p:nvSpPr>
        <p:spPr>
          <a:xfrm>
            <a:off x="-295553" y="6847115"/>
            <a:ext cx="15782296" cy="1333318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0CF978E7-BD22-4C5D-97AA-10028148BC0D}"/>
              </a:ext>
            </a:extLst>
          </p:cNvPr>
          <p:cNvSpPr/>
          <p:nvPr userDrawn="1"/>
        </p:nvSpPr>
        <p:spPr>
          <a:xfrm>
            <a:off x="12614710" y="-950686"/>
            <a:ext cx="1910844" cy="92964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736" y="1709738"/>
            <a:ext cx="9883714" cy="2464933"/>
          </a:xfrm>
        </p:spPr>
        <p:txBody>
          <a:bodyPr anchor="b">
            <a:normAutofit/>
          </a:bodyPr>
          <a:lstStyle>
            <a:lvl1pPr>
              <a:defRPr sz="4800">
                <a:solidFill>
                  <a:srgbClr val="0A4A4A"/>
                </a:solidFill>
                <a:latin typeface="Raleway" pitchFamily="2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736" y="4174671"/>
            <a:ext cx="9883714" cy="1914979"/>
          </a:xfrm>
        </p:spPr>
        <p:txBody>
          <a:bodyPr/>
          <a:lstStyle>
            <a:lvl1pPr marL="0" indent="0">
              <a:buNone/>
              <a:defRPr sz="2400">
                <a:solidFill>
                  <a:srgbClr val="1D7F82"/>
                </a:solidFill>
                <a:latin typeface="Raleway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3ADF-F993-4784-B640-8D082BF64719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97A5-3C2D-4F1C-84DC-83F38DF6846C}" type="slidenum">
              <a:rPr lang="de-CH" smtClean="0"/>
              <a:t>‹Nr.›</a:t>
            </a:fld>
            <a:endParaRPr lang="de-CH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D459BC8-5EEC-4DAA-AF8A-73F3DD70EA3E}"/>
              </a:ext>
            </a:extLst>
          </p:cNvPr>
          <p:cNvSpPr/>
          <p:nvPr userDrawn="1"/>
        </p:nvSpPr>
        <p:spPr>
          <a:xfrm>
            <a:off x="-295553" y="-1422521"/>
            <a:ext cx="15782296" cy="124623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2B9366E1-7B4A-441B-87D2-2608A4EF494A}"/>
              </a:ext>
            </a:extLst>
          </p:cNvPr>
          <p:cNvSpPr txBox="1">
            <a:spLocks/>
          </p:cNvSpPr>
          <p:nvPr userDrawn="1"/>
        </p:nvSpPr>
        <p:spPr>
          <a:xfrm>
            <a:off x="11540494" y="92698"/>
            <a:ext cx="626966" cy="41886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800" b="1" kern="1200">
                <a:blipFill dpi="0" rotWithShape="1">
                  <a:blip r:embed="rId2">
                    <a:alphaModFix amt="70000"/>
                  </a:blip>
                  <a:srcRect/>
                  <a:tile tx="0" ty="0" sx="100000" sy="100000" flip="none" algn="tl"/>
                </a:blip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BBC554-27F8-4FEF-B36D-1B0B76B39711}" type="slidenum">
              <a:rPr lang="de-CH" sz="2400" smtClean="0"/>
              <a:pPr/>
              <a:t>‹Nr.›</a:t>
            </a:fld>
            <a:endParaRPr lang="de-CH" sz="2400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D5F4B66-5113-4B74-82BB-54B1F556C234}"/>
              </a:ext>
            </a:extLst>
          </p:cNvPr>
          <p:cNvSpPr txBox="1"/>
          <p:nvPr userDrawn="1"/>
        </p:nvSpPr>
        <p:spPr>
          <a:xfrm>
            <a:off x="5622563" y="1188670"/>
            <a:ext cx="6392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2000" dirty="0">
                <a:solidFill>
                  <a:srgbClr val="EE7323"/>
                </a:solidFill>
                <a:latin typeface="Raleway" pitchFamily="2" charset="0"/>
              </a:rPr>
              <a:t>feel-ok.ch · </a:t>
            </a:r>
            <a:r>
              <a:rPr lang="de-CH" sz="2000" dirty="0">
                <a:solidFill>
                  <a:srgbClr val="4CB3B6"/>
                </a:solidFill>
                <a:latin typeface="Raleway" pitchFamily="2" charset="0"/>
              </a:rPr>
              <a:t>Feuer und Flamme für deine Gesundheit</a:t>
            </a:r>
          </a:p>
        </p:txBody>
      </p:sp>
    </p:spTree>
    <p:extLst>
      <p:ext uri="{BB962C8B-B14F-4D97-AF65-F5344CB8AC3E}">
        <p14:creationId xmlns:p14="http://schemas.microsoft.com/office/powerpoint/2010/main" val="390205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3ADF-F993-4784-B640-8D082BF64719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97A5-3C2D-4F1C-84DC-83F38DF6846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966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3ADF-F993-4784-B640-8D082BF64719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97A5-3C2D-4F1C-84DC-83F38DF6846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2690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3ADF-F993-4784-B640-8D082BF64719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97A5-3C2D-4F1C-84DC-83F38DF6846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139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3ADF-F993-4784-B640-8D082BF64719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97A5-3C2D-4F1C-84DC-83F38DF6846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2760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3ADF-F993-4784-B640-8D082BF64719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97A5-3C2D-4F1C-84DC-83F38DF6846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072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3ADF-F993-4784-B640-8D082BF64719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97A5-3C2D-4F1C-84DC-83F38DF6846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89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F3ADF-F993-4784-B640-8D082BF64719}" type="datetimeFigureOut">
              <a:rPr lang="de-CH" smtClean="0"/>
              <a:t>04.05.2022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97A5-3C2D-4F1C-84DC-83F38DF6846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196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eel-ok.ch/puffbar-pb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el-ok.ch/puffbar-pb" TargetMode="External"/><Relationship Id="rId2" Type="http://schemas.openxmlformats.org/officeDocument/2006/relationships/hyperlink" Target="https://www.feel-ok.ch/puffbar-pb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el-ok.ch/puffbar-pb" TargetMode="External"/><Relationship Id="rId2" Type="http://schemas.openxmlformats.org/officeDocument/2006/relationships/hyperlink" Target="https://www.feel-ok.ch/puffbar-pb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el-ok.ch/nikotin5" TargetMode="External"/><Relationship Id="rId2" Type="http://schemas.openxmlformats.org/officeDocument/2006/relationships/hyperlink" Target="https://www.feel-ok.ch/puffbar-pb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feel-ok.ch/nikotin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el-ok.ch/puffbar-pb" TargetMode="External"/><Relationship Id="rId2" Type="http://schemas.openxmlformats.org/officeDocument/2006/relationships/hyperlink" Target="https://www.feel-ok.ch/nikoti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feel-ok.ch/nikoti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eel-ok.ch/puffbar-pb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eel-ok.ch/puffbar-pb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eel-ok.ch/puffbar-pb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eel-ok.ch/puffbar-pb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el-ok.ch/puffbar-pb" TargetMode="External"/><Relationship Id="rId2" Type="http://schemas.openxmlformats.org/officeDocument/2006/relationships/hyperlink" Target="https://www.feel-ok.ch/puffbar-pb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BF7BD0E4-FF47-4A42-3D8E-F34B1AC01F9C}"/>
              </a:ext>
            </a:extLst>
          </p:cNvPr>
          <p:cNvSpPr txBox="1"/>
          <p:nvPr/>
        </p:nvSpPr>
        <p:spPr>
          <a:xfrm>
            <a:off x="9367156" y="1697632"/>
            <a:ext cx="2547258" cy="13967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noAutofit/>
          </a:bodyPr>
          <a:lstStyle/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181AE0-953A-47F3-A8E3-C872CC36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Was sind Puff Bars?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3B29ED-5F15-4ADD-8B70-F3763D824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r>
              <a:rPr lang="de-DE" dirty="0"/>
              <a:t>Puff Bar Produkte sind </a:t>
            </a:r>
            <a:r>
              <a:rPr lang="de-DE" b="1" dirty="0"/>
              <a:t>E-Zigaretten</a:t>
            </a:r>
            <a:r>
              <a:rPr lang="de-DE" dirty="0"/>
              <a:t>.</a:t>
            </a:r>
          </a:p>
          <a:p>
            <a:pPr marL="457200" indent="-457200">
              <a:buAutoNum type="alphaUcPeriod"/>
            </a:pPr>
            <a:r>
              <a:rPr lang="de-DE" dirty="0"/>
              <a:t>Puff Bar Produkte sind </a:t>
            </a:r>
            <a:r>
              <a:rPr lang="de-DE" b="1" dirty="0"/>
              <a:t>Tabakerhitzer</a:t>
            </a:r>
            <a:r>
              <a:rPr lang="de-DE" dirty="0"/>
              <a:t>.</a:t>
            </a:r>
          </a:p>
          <a:p>
            <a:pPr marL="457200" indent="-457200">
              <a:buAutoNum type="alphaUcPeriod"/>
            </a:pPr>
            <a:r>
              <a:rPr lang="de-DE" dirty="0"/>
              <a:t>Puff Bars sind </a:t>
            </a:r>
            <a:r>
              <a:rPr lang="de-DE" b="1" dirty="0"/>
              <a:t>Nikotinersatzprodukte</a:t>
            </a:r>
            <a:r>
              <a:rPr lang="de-DE" dirty="0"/>
              <a:t>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421075E-2840-2E17-281E-19286FD933F9}"/>
              </a:ext>
            </a:extLst>
          </p:cNvPr>
          <p:cNvSpPr txBox="1"/>
          <p:nvPr/>
        </p:nvSpPr>
        <p:spPr>
          <a:xfrm>
            <a:off x="1800520" y="1188670"/>
            <a:ext cx="780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4CB3B6"/>
                </a:solidFill>
                <a:latin typeface="Raleway" pitchFamily="2" charset="0"/>
              </a:rPr>
              <a:t>Eine Antwort ist korrekt.</a:t>
            </a:r>
            <a:endParaRPr lang="de-CH" sz="2000" i="1" dirty="0">
              <a:solidFill>
                <a:srgbClr val="4CB3B6"/>
              </a:solidFill>
              <a:latin typeface="Raleway" pitchFamily="2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BDEFC23-6D4A-AD74-2994-3A396DFAC1D6}"/>
              </a:ext>
            </a:extLst>
          </p:cNvPr>
          <p:cNvSpPr txBox="1"/>
          <p:nvPr/>
        </p:nvSpPr>
        <p:spPr>
          <a:xfrm>
            <a:off x="9367156" y="2725087"/>
            <a:ext cx="2950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Raleway" pitchFamily="2" charset="0"/>
                <a:hlinkClick r:id="rId2"/>
              </a:rPr>
              <a:t>feel-ok.ch/puffbar-</a:t>
            </a:r>
            <a:r>
              <a:rPr lang="de-CH" dirty="0" err="1">
                <a:latin typeface="Raleway" pitchFamily="2" charset="0"/>
                <a:hlinkClick r:id="rId2"/>
              </a:rPr>
              <a:t>pb</a:t>
            </a:r>
            <a:r>
              <a:rPr lang="de-CH" dirty="0">
                <a:latin typeface="Raleway" pitchFamily="2" charset="0"/>
                <a:hlinkClick r:id="rId2"/>
              </a:rPr>
              <a:t> </a:t>
            </a:r>
            <a:endParaRPr lang="de-CH" dirty="0">
              <a:latin typeface="Raleway" pitchFamily="2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0A3B6B6-613D-22DC-8F83-FBBD4670E2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" t="5042" r="4790" b="5020"/>
          <a:stretch/>
        </p:blipFill>
        <p:spPr bwMode="auto">
          <a:xfrm>
            <a:off x="10922561" y="1778650"/>
            <a:ext cx="899795" cy="8972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03643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BF7BD0E4-FF47-4A42-3D8E-F34B1AC01F9C}"/>
              </a:ext>
            </a:extLst>
          </p:cNvPr>
          <p:cNvSpPr txBox="1"/>
          <p:nvPr/>
        </p:nvSpPr>
        <p:spPr>
          <a:xfrm>
            <a:off x="163285" y="1697632"/>
            <a:ext cx="1469571" cy="26022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noAutofit/>
          </a:bodyPr>
          <a:lstStyle/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181AE0-953A-47F3-A8E3-C872CC36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5. Wie verführt die Nikotinindustrie Jugendliche, Puff Bars zu konsumieren?</a:t>
            </a:r>
            <a:endParaRPr lang="de-CH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3B29ED-5F15-4ADD-8B70-F3763D824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1648" y="1656895"/>
            <a:ext cx="10256938" cy="5190219"/>
          </a:xfrm>
        </p:spPr>
        <p:txBody>
          <a:bodyPr>
            <a:noAutofit/>
          </a:bodyPr>
          <a:lstStyle/>
          <a:p>
            <a:pPr marL="457200" indent="-457200">
              <a:buAutoNum type="alphaUcPeriod"/>
            </a:pPr>
            <a:r>
              <a:rPr lang="de-DE" sz="1500" dirty="0">
                <a:solidFill>
                  <a:srgbClr val="C3580F"/>
                </a:solidFill>
              </a:rPr>
              <a:t>Mit dem Kauf von Puff Bars können junge Menschen oft an einem Wettbewerb teilnehmen und Preise gewinnen.</a:t>
            </a:r>
          </a:p>
          <a:p>
            <a:pPr marL="457200" indent="-457200">
              <a:buAutoNum type="alphaUcPeriod"/>
            </a:pPr>
            <a:r>
              <a:rPr lang="de-DE" sz="1500" dirty="0">
                <a:solidFill>
                  <a:srgbClr val="C3580F"/>
                </a:solidFill>
              </a:rPr>
              <a:t>Wer Puff Bars kauft, sammelt sogenannte «Dampf-Punkte» und bekommt damit </a:t>
            </a:r>
            <a:r>
              <a:rPr lang="de-DE" sz="1500" dirty="0" err="1">
                <a:solidFill>
                  <a:srgbClr val="C3580F"/>
                </a:solidFill>
              </a:rPr>
              <a:t>Preisermässigungen</a:t>
            </a:r>
            <a:r>
              <a:rPr lang="de-DE" sz="1500" dirty="0">
                <a:solidFill>
                  <a:srgbClr val="C3580F"/>
                </a:solidFill>
              </a:rPr>
              <a:t> in Modegeschäften, Kinos, Discos usw.</a:t>
            </a:r>
          </a:p>
          <a:p>
            <a:pPr marL="457200" indent="-457200">
              <a:buAutoNum type="alphaUcPeriod"/>
            </a:pPr>
            <a:r>
              <a:rPr lang="de-DE" sz="1500" dirty="0">
                <a:solidFill>
                  <a:srgbClr val="1D7F82"/>
                </a:solidFill>
              </a:rPr>
              <a:t>Den Puff Bar Produkten wird eine unverkennbare freche Coolness, Lässigkeit und Vergnügtheit mit bunten Farben und </a:t>
            </a:r>
            <a:r>
              <a:rPr lang="de-DE" sz="1500" dirty="0" err="1">
                <a:solidFill>
                  <a:srgbClr val="1D7F82"/>
                </a:solidFill>
              </a:rPr>
              <a:t>aussergewöhnlichen</a:t>
            </a:r>
            <a:r>
              <a:rPr lang="de-DE" sz="1500" dirty="0">
                <a:solidFill>
                  <a:srgbClr val="1D7F82"/>
                </a:solidFill>
              </a:rPr>
              <a:t> Formen verliehen. Diese Eigenschaften kommen bei manchen Jugendlichen gut an.</a:t>
            </a:r>
          </a:p>
          <a:p>
            <a:pPr marL="457200" indent="-457200">
              <a:buAutoNum type="alphaUcPeriod"/>
            </a:pPr>
            <a:r>
              <a:rPr lang="de-DE" sz="1500" dirty="0">
                <a:solidFill>
                  <a:srgbClr val="1D7F82"/>
                </a:solidFill>
              </a:rPr>
              <a:t>Die Nikotinindustrie nutzt das Bedürfnis Jugendlicher, mit anderen Menschen Erfahrungen zu teilen: Sie </a:t>
            </a:r>
            <a:r>
              <a:rPr lang="de-DE" sz="1500" dirty="0" err="1">
                <a:solidFill>
                  <a:srgbClr val="1D7F82"/>
                </a:solidFill>
              </a:rPr>
              <a:t>weiss</a:t>
            </a:r>
            <a:r>
              <a:rPr lang="de-DE" sz="1500" dirty="0">
                <a:solidFill>
                  <a:srgbClr val="1D7F82"/>
                </a:solidFill>
              </a:rPr>
              <a:t>, dass wenn eine Person in der Gruppe mit dem Konsum beginnt, wahrscheinlich andere folgen werden.</a:t>
            </a:r>
          </a:p>
          <a:p>
            <a:pPr marL="457200" indent="-457200">
              <a:buAutoNum type="alphaUcPeriod"/>
            </a:pPr>
            <a:r>
              <a:rPr lang="de-DE" sz="1500" dirty="0">
                <a:solidFill>
                  <a:srgbClr val="1D7F82"/>
                </a:solidFill>
              </a:rPr>
              <a:t>Mit der überzeugenden Kraft von Influencern*innen und den sozialen Medien wird der Konsum von Puff Bars angekurbelt. </a:t>
            </a:r>
          </a:p>
          <a:p>
            <a:pPr marL="457200" indent="-457200">
              <a:buAutoNum type="alphaUcPeriod"/>
            </a:pPr>
            <a:r>
              <a:rPr lang="de-DE" sz="1500" dirty="0">
                <a:solidFill>
                  <a:srgbClr val="C3580F"/>
                </a:solidFill>
              </a:rPr>
              <a:t>Die Nikotinindustrie macht Werbung für Puff Bar Produkte im Fernsehen und Radio.</a:t>
            </a:r>
          </a:p>
          <a:p>
            <a:pPr marL="457200" indent="-457200">
              <a:buAutoNum type="alphaUcPeriod"/>
            </a:pPr>
            <a:r>
              <a:rPr lang="de-DE" sz="1500" dirty="0">
                <a:solidFill>
                  <a:srgbClr val="1D7F82"/>
                </a:solidFill>
              </a:rPr>
              <a:t>Den Puff Bar Produkten werden fruchtige Aromen zugesetzt, denn diese sind bei Jugendlichen beliebt.</a:t>
            </a:r>
          </a:p>
          <a:p>
            <a:pPr marL="457200" indent="-457200">
              <a:buAutoNum type="alphaUcPeriod"/>
            </a:pPr>
            <a:r>
              <a:rPr lang="de-DE" sz="1500" dirty="0">
                <a:solidFill>
                  <a:srgbClr val="1D7F82"/>
                </a:solidFill>
              </a:rPr>
              <a:t>Die Nikotinindustrie bietet Puff Bar Produkte zu tiefen Preisen und sorgt dafür, dass es breit zugänglich ist.</a:t>
            </a:r>
          </a:p>
          <a:p>
            <a:pPr marL="457200" indent="-457200">
              <a:buAutoNum type="alphaUcPeriod"/>
            </a:pPr>
            <a:r>
              <a:rPr lang="de-DE" sz="1500" dirty="0">
                <a:solidFill>
                  <a:srgbClr val="C3580F"/>
                </a:solidFill>
              </a:rPr>
              <a:t>Anbieter von Puff Bar Produkten leisten Präventionsarbeit in Schulen, weil sie wissen, dass wenn man den Jugendlichen sagt, dass sie etwas nicht machen müssen, sie genau das Gegenteil machen.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421075E-2840-2E17-281E-19286FD933F9}"/>
              </a:ext>
            </a:extLst>
          </p:cNvPr>
          <p:cNvSpPr txBox="1"/>
          <p:nvPr/>
        </p:nvSpPr>
        <p:spPr>
          <a:xfrm>
            <a:off x="1800520" y="1188670"/>
            <a:ext cx="780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1D7F82"/>
                </a:solidFill>
                <a:latin typeface="Raleway" pitchFamily="2" charset="0"/>
              </a:rPr>
              <a:t>Die richtigen Antworten sind C, D, E, G und H.</a:t>
            </a:r>
            <a:endParaRPr lang="de-CH" sz="2000" i="1" dirty="0">
              <a:solidFill>
                <a:srgbClr val="1D7F82"/>
              </a:solidFill>
              <a:latin typeface="Raleway" pitchFamily="2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BDEFC23-6D4A-AD74-2994-3A396DFAC1D6}"/>
              </a:ext>
            </a:extLst>
          </p:cNvPr>
          <p:cNvSpPr txBox="1"/>
          <p:nvPr/>
        </p:nvSpPr>
        <p:spPr>
          <a:xfrm>
            <a:off x="185192" y="2782669"/>
            <a:ext cx="14695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Raleway" pitchFamily="2" charset="0"/>
                <a:hlinkClick r:id="rId2"/>
              </a:rPr>
              <a:t>feel-ok.ch/</a:t>
            </a:r>
            <a:br>
              <a:rPr lang="de-CH" dirty="0">
                <a:latin typeface="Raleway" pitchFamily="2" charset="0"/>
                <a:hlinkClick r:id="rId2"/>
              </a:rPr>
            </a:br>
            <a:r>
              <a:rPr lang="de-CH" dirty="0">
                <a:latin typeface="Raleway" pitchFamily="2" charset="0"/>
                <a:hlinkClick r:id="rId2"/>
              </a:rPr>
              <a:t>puffbar-pb1</a:t>
            </a:r>
            <a:r>
              <a:rPr lang="de-CH" dirty="0">
                <a:latin typeface="Raleway" pitchFamily="2" charset="0"/>
                <a:hlinkClick r:id="rId3"/>
              </a:rPr>
              <a:t> </a:t>
            </a:r>
            <a:endParaRPr lang="de-CH" dirty="0">
              <a:latin typeface="Raleway" pitchFamily="2" charset="0"/>
            </a:endParaRPr>
          </a:p>
          <a:p>
            <a:endParaRPr lang="de-CH" dirty="0">
              <a:latin typeface="Raleway" pitchFamily="2" charset="0"/>
            </a:endParaRPr>
          </a:p>
          <a:p>
            <a:r>
              <a:rPr lang="de-CH" dirty="0">
                <a:latin typeface="Raleway" pitchFamily="2" charset="0"/>
              </a:rPr>
              <a:t>Mehr Infos auf Seite 11.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983D4CFF-262D-F3FA-6BCF-AA1F9ADF694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9" t="4740" r="4791" b="4807"/>
          <a:stretch/>
        </p:blipFill>
        <p:spPr bwMode="auto">
          <a:xfrm>
            <a:off x="484550" y="1778650"/>
            <a:ext cx="899795" cy="8985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209F0577-81CA-6C17-9DF4-5075ECB5D80B}"/>
              </a:ext>
            </a:extLst>
          </p:cNvPr>
          <p:cNvSpPr txBox="1"/>
          <p:nvPr/>
        </p:nvSpPr>
        <p:spPr>
          <a:xfrm>
            <a:off x="7982856" y="706811"/>
            <a:ext cx="3924301" cy="523220"/>
          </a:xfrm>
          <a:prstGeom prst="rect">
            <a:avLst/>
          </a:prstGeom>
          <a:solidFill>
            <a:schemeClr val="bg1"/>
          </a:solidFill>
          <a:ln>
            <a:solidFill>
              <a:srgbClr val="1D7F82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4CB3B6"/>
                </a:solidFill>
                <a:latin typeface="Raleway" pitchFamily="2" charset="0"/>
              </a:rPr>
              <a:t>Pro richtige Antwort: 5 Punkte! </a:t>
            </a:r>
          </a:p>
          <a:p>
            <a:r>
              <a:rPr lang="de-DE" sz="1400" dirty="0">
                <a:solidFill>
                  <a:srgbClr val="ED8F55"/>
                </a:solidFill>
                <a:latin typeface="Raleway" pitchFamily="2" charset="0"/>
              </a:rPr>
              <a:t>Pro falsche Antwort: - 3 Punkte.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376F01F-C9F4-250A-43C6-58936625DD6C}"/>
              </a:ext>
            </a:extLst>
          </p:cNvPr>
          <p:cNvSpPr/>
          <p:nvPr/>
        </p:nvSpPr>
        <p:spPr>
          <a:xfrm>
            <a:off x="7950200" y="1226400"/>
            <a:ext cx="4056743" cy="50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74649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BF7BD0E4-FF47-4A42-3D8E-F34B1AC01F9C}"/>
              </a:ext>
            </a:extLst>
          </p:cNvPr>
          <p:cNvSpPr txBox="1"/>
          <p:nvPr/>
        </p:nvSpPr>
        <p:spPr>
          <a:xfrm>
            <a:off x="163285" y="1697632"/>
            <a:ext cx="1469571" cy="17966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noAutofit/>
          </a:bodyPr>
          <a:lstStyle/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181AE0-953A-47F3-A8E3-C872CC36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5. Wie verführt die Nikotinindustrie Jugendliche, Puff Bars zu konsumieren?</a:t>
            </a:r>
            <a:endParaRPr lang="de-CH" sz="28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BDEFC23-6D4A-AD74-2994-3A396DFAC1D6}"/>
              </a:ext>
            </a:extLst>
          </p:cNvPr>
          <p:cNvSpPr txBox="1"/>
          <p:nvPr/>
        </p:nvSpPr>
        <p:spPr>
          <a:xfrm>
            <a:off x="185192" y="2782669"/>
            <a:ext cx="1469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Raleway" pitchFamily="2" charset="0"/>
                <a:hlinkClick r:id="rId2"/>
              </a:rPr>
              <a:t>feel-ok.ch/</a:t>
            </a:r>
            <a:br>
              <a:rPr lang="de-CH" dirty="0">
                <a:latin typeface="Raleway" pitchFamily="2" charset="0"/>
                <a:hlinkClick r:id="rId2"/>
              </a:rPr>
            </a:br>
            <a:r>
              <a:rPr lang="de-CH" dirty="0">
                <a:latin typeface="Raleway" pitchFamily="2" charset="0"/>
                <a:hlinkClick r:id="rId2"/>
              </a:rPr>
              <a:t>puffbar-pb1</a:t>
            </a:r>
            <a:r>
              <a:rPr lang="de-CH" dirty="0">
                <a:latin typeface="Raleway" pitchFamily="2" charset="0"/>
                <a:hlinkClick r:id="rId3"/>
              </a:rPr>
              <a:t> </a:t>
            </a:r>
            <a:endParaRPr lang="de-CH" dirty="0">
              <a:latin typeface="Raleway" pitchFamily="2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983D4CFF-262D-F3FA-6BCF-AA1F9ADF694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9" t="4740" r="4791" b="4807"/>
          <a:stretch/>
        </p:blipFill>
        <p:spPr bwMode="auto">
          <a:xfrm>
            <a:off x="484550" y="1778650"/>
            <a:ext cx="899795" cy="8985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376F01F-C9F4-250A-43C6-58936625DD6C}"/>
              </a:ext>
            </a:extLst>
          </p:cNvPr>
          <p:cNvSpPr/>
          <p:nvPr/>
        </p:nvSpPr>
        <p:spPr>
          <a:xfrm>
            <a:off x="7950200" y="1226400"/>
            <a:ext cx="4056743" cy="50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B57BEAF-1430-9077-90AE-F4B52FB18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1649" y="1656894"/>
            <a:ext cx="10360351" cy="519021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1800" dirty="0"/>
              <a:t>Sie verleiht dem Produkt mit bunten Farben, ausgefallenen Graphiken und </a:t>
            </a:r>
            <a:r>
              <a:rPr lang="de-DE" sz="1800" dirty="0" err="1"/>
              <a:t>aussergewöhnlichen</a:t>
            </a:r>
            <a:r>
              <a:rPr lang="de-DE" sz="1800" dirty="0"/>
              <a:t> Formen eine unverkennbare freche </a:t>
            </a:r>
            <a:r>
              <a:rPr lang="de-DE" sz="1800" b="1" dirty="0"/>
              <a:t>Coolness</a:t>
            </a:r>
            <a:r>
              <a:rPr lang="de-DE" sz="1800" dirty="0"/>
              <a:t> und Vergnügtheit. 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800" dirty="0"/>
              <a:t>Sie nutzt das </a:t>
            </a:r>
            <a:r>
              <a:rPr lang="de-DE" sz="1800" b="1" dirty="0"/>
              <a:t>soziale Bedürfnis</a:t>
            </a:r>
            <a:r>
              <a:rPr lang="de-DE" sz="1800" dirty="0"/>
              <a:t> junger Menschen für gemeinsame Erlebnisse aus. Sie </a:t>
            </a:r>
            <a:r>
              <a:rPr lang="de-DE" sz="1800" dirty="0" err="1"/>
              <a:t>weiss</a:t>
            </a:r>
            <a:r>
              <a:rPr lang="de-DE" sz="1800" dirty="0"/>
              <a:t>, dass wenn eine Person in der Gruppe mit dem Konsum eines Produktes beginnt, wahrscheinlich die anderen folgen werden. 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800" dirty="0"/>
              <a:t>Sie nutzt die überzeugende Kraft von </a:t>
            </a:r>
            <a:r>
              <a:rPr lang="de-DE" sz="1800" b="1" dirty="0"/>
              <a:t>Influencern*innen</a:t>
            </a:r>
            <a:r>
              <a:rPr lang="de-DE" sz="1800" dirty="0"/>
              <a:t> und der </a:t>
            </a:r>
            <a:r>
              <a:rPr lang="de-DE" sz="1800" b="1" dirty="0"/>
              <a:t>sozialen Medien</a:t>
            </a:r>
            <a:r>
              <a:rPr lang="de-DE" sz="1800" dirty="0"/>
              <a:t>. Sobald die Influencer*innen zeigen, wie viel </a:t>
            </a:r>
            <a:r>
              <a:rPr lang="de-DE" sz="1800" dirty="0" err="1"/>
              <a:t>Spass</a:t>
            </a:r>
            <a:r>
              <a:rPr lang="de-DE" sz="1800" dirty="0"/>
              <a:t> sie haben, wenn sie dampfen, wird es junge Menschen auf der anderen Seite des Bildschirmes geben, die auch dampfen werden.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800" dirty="0"/>
              <a:t>Sie befriedigt mit neuen Produkten die </a:t>
            </a:r>
            <a:r>
              <a:rPr lang="de-DE" sz="1800" b="1" dirty="0"/>
              <a:t>Neugier</a:t>
            </a:r>
            <a:r>
              <a:rPr lang="de-DE" sz="1800" dirty="0"/>
              <a:t> junger Menschen.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800" dirty="0"/>
              <a:t>Sie setzt dem Produkt </a:t>
            </a:r>
            <a:r>
              <a:rPr lang="de-DE" sz="1800" b="1" dirty="0"/>
              <a:t>fruchtige Aromen</a:t>
            </a:r>
            <a:r>
              <a:rPr lang="de-DE" sz="1800" dirty="0"/>
              <a:t> zu, denn diese sind bei Jugendlichen beliebt.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800" dirty="0"/>
              <a:t>Sie vermittelt den Eindruck, dass die Verbraucher*innen mit dem Produkt ihre </a:t>
            </a:r>
            <a:r>
              <a:rPr lang="de-DE" sz="1800" b="1" dirty="0"/>
              <a:t>Bedürfnisse</a:t>
            </a:r>
            <a:r>
              <a:rPr lang="de-DE" sz="1800" dirty="0"/>
              <a:t> befriedigen. Ob dieser Eindruck mit der Realität übereinstimmt, ist nebensächlich. Schon die Vorstellung (oder die Illusion), dass das Produkt zu sich selbst, zu den eigenen Überzeugungen und Bedürfnissen passt, reicht oft vollkommen.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1800" dirty="0"/>
              <a:t>Sie bietet das Produkt zu </a:t>
            </a:r>
            <a:r>
              <a:rPr lang="de-DE" sz="1800" b="1" dirty="0"/>
              <a:t>tiefen Preisen</a:t>
            </a:r>
            <a:r>
              <a:rPr lang="de-DE" sz="1800" dirty="0"/>
              <a:t> und sorgen dafür, dass es </a:t>
            </a:r>
            <a:r>
              <a:rPr lang="de-DE" sz="1800" b="1" dirty="0"/>
              <a:t>breit zugänglich</a:t>
            </a:r>
            <a:r>
              <a:rPr lang="de-DE" sz="1800" dirty="0"/>
              <a:t> ist.</a:t>
            </a:r>
          </a:p>
        </p:txBody>
      </p:sp>
    </p:spTree>
    <p:extLst>
      <p:ext uri="{BB962C8B-B14F-4D97-AF65-F5344CB8AC3E}">
        <p14:creationId xmlns:p14="http://schemas.microsoft.com/office/powerpoint/2010/main" val="1904999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5A9B51-91AC-C2A0-CB2A-871C27D4F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Was sind Puff Bars?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17D6FF-FB41-426E-0CC7-6A435FAF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r>
              <a:rPr lang="de-DE" dirty="0">
                <a:solidFill>
                  <a:srgbClr val="1D7F82"/>
                </a:solidFill>
              </a:rPr>
              <a:t>Puff Bar Produkte sind </a:t>
            </a:r>
            <a:r>
              <a:rPr lang="de-DE" b="1" dirty="0">
                <a:solidFill>
                  <a:srgbClr val="1D7F82"/>
                </a:solidFill>
              </a:rPr>
              <a:t>E-Zigaretten</a:t>
            </a:r>
            <a:r>
              <a:rPr lang="de-DE" dirty="0">
                <a:solidFill>
                  <a:srgbClr val="1D7F82"/>
                </a:solidFill>
              </a:rPr>
              <a:t>.</a:t>
            </a:r>
          </a:p>
          <a:p>
            <a:pPr marL="457200" indent="-457200">
              <a:buAutoNum type="alphaUcPeriod"/>
            </a:pPr>
            <a:r>
              <a:rPr lang="de-DE" dirty="0">
                <a:solidFill>
                  <a:srgbClr val="C3580F"/>
                </a:solidFill>
              </a:rPr>
              <a:t>Puff Bar Produkte sind </a:t>
            </a:r>
            <a:r>
              <a:rPr lang="de-DE" b="1" dirty="0">
                <a:solidFill>
                  <a:srgbClr val="C3580F"/>
                </a:solidFill>
              </a:rPr>
              <a:t>Tabakerhitzer</a:t>
            </a:r>
            <a:r>
              <a:rPr lang="de-DE" dirty="0">
                <a:solidFill>
                  <a:srgbClr val="C3580F"/>
                </a:solidFill>
              </a:rPr>
              <a:t>.</a:t>
            </a:r>
          </a:p>
          <a:p>
            <a:pPr marL="457200" indent="-457200">
              <a:buAutoNum type="alphaUcPeriod"/>
            </a:pPr>
            <a:r>
              <a:rPr lang="de-DE" dirty="0">
                <a:solidFill>
                  <a:srgbClr val="C3580F"/>
                </a:solidFill>
              </a:rPr>
              <a:t>Puff Bars sind </a:t>
            </a:r>
            <a:r>
              <a:rPr lang="de-DE" b="1" dirty="0">
                <a:solidFill>
                  <a:srgbClr val="C3580F"/>
                </a:solidFill>
              </a:rPr>
              <a:t>Nikotinersatzprodukte</a:t>
            </a:r>
            <a:r>
              <a:rPr lang="de-DE" dirty="0">
                <a:solidFill>
                  <a:srgbClr val="C3580F"/>
                </a:solidFill>
              </a:rPr>
              <a:t>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0FD387D-EC54-5411-562F-039BB5F658CF}"/>
              </a:ext>
            </a:extLst>
          </p:cNvPr>
          <p:cNvSpPr txBox="1"/>
          <p:nvPr/>
        </p:nvSpPr>
        <p:spPr>
          <a:xfrm>
            <a:off x="7982856" y="706811"/>
            <a:ext cx="3924301" cy="523220"/>
          </a:xfrm>
          <a:prstGeom prst="rect">
            <a:avLst/>
          </a:prstGeom>
          <a:solidFill>
            <a:schemeClr val="bg1"/>
          </a:solidFill>
          <a:ln>
            <a:solidFill>
              <a:srgbClr val="1D7F82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4CB3B6"/>
                </a:solidFill>
                <a:latin typeface="Raleway" pitchFamily="2" charset="0"/>
              </a:rPr>
              <a:t>Richtige Antwort: 2 Punkte! </a:t>
            </a:r>
          </a:p>
          <a:p>
            <a:r>
              <a:rPr lang="de-DE" sz="1400" dirty="0">
                <a:solidFill>
                  <a:srgbClr val="ED8F55"/>
                </a:solidFill>
                <a:latin typeface="Raleway" pitchFamily="2" charset="0"/>
              </a:rPr>
              <a:t>Mehr als eine Antwort gewählt: keine Punkte.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81E8998-2297-B0B9-DD44-988B28839BEE}"/>
              </a:ext>
            </a:extLst>
          </p:cNvPr>
          <p:cNvSpPr txBox="1"/>
          <p:nvPr/>
        </p:nvSpPr>
        <p:spPr>
          <a:xfrm>
            <a:off x="7982856" y="1697632"/>
            <a:ext cx="3924301" cy="3970318"/>
          </a:xfrm>
          <a:prstGeom prst="rect">
            <a:avLst/>
          </a:prstGeom>
          <a:solidFill>
            <a:schemeClr val="bg1"/>
          </a:solidFill>
          <a:ln>
            <a:solidFill>
              <a:srgbClr val="1D7F82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Puff Bar sind E-Zigaretten.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Sie bestehen aus einem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Mundstück, einer Batterie, einem elektrischen Verdampfer und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einer Kartusche mit einer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Flüssigkeit, die oft Nikotin enthält </a:t>
            </a:r>
            <a:br>
              <a:rPr lang="de-DE" sz="1400" dirty="0">
                <a:solidFill>
                  <a:srgbClr val="0A4A4A"/>
                </a:solidFill>
                <a:latin typeface="Raleway" pitchFamily="2" charset="0"/>
              </a:rPr>
            </a:br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(</a:t>
            </a:r>
            <a:r>
              <a:rPr lang="de-CH" sz="1400" dirty="0">
                <a:latin typeface="Raleway" pitchFamily="2" charset="0"/>
                <a:hlinkClick r:id="rId2"/>
              </a:rPr>
              <a:t>feel-ok.ch/puffbar-</a:t>
            </a:r>
            <a:r>
              <a:rPr lang="de-CH" sz="1400" dirty="0" err="1">
                <a:latin typeface="Raleway" pitchFamily="2" charset="0"/>
                <a:hlinkClick r:id="rId2"/>
              </a:rPr>
              <a:t>pb</a:t>
            </a:r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). </a:t>
            </a:r>
          </a:p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Tabakerhitzer sind Kapsel mit gepresstem Tabak, die in einem Gerät auf 250 bis 350°C erhitzt werden (</a:t>
            </a:r>
            <a:r>
              <a:rPr lang="de-DE" sz="1400" dirty="0">
                <a:solidFill>
                  <a:srgbClr val="0A4A4A"/>
                </a:solidFill>
                <a:latin typeface="Raleway" pitchFamily="2" charset="0"/>
                <a:hlinkClick r:id="rId3"/>
              </a:rPr>
              <a:t>feel-ok.ch/nikotin5</a:t>
            </a:r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). </a:t>
            </a:r>
          </a:p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Nikotinersatzprodukte sind u.a. Pflaster, Kaugummis und Mundsprays, die Nikotin abgeben und Verbraucher*innen unterstützen, mit dem Rauchen oder mit dem Dampfen aufzuhören </a:t>
            </a:r>
            <a:br>
              <a:rPr lang="de-DE" sz="1400" dirty="0">
                <a:solidFill>
                  <a:srgbClr val="0A4A4A"/>
                </a:solidFill>
                <a:latin typeface="Raleway" pitchFamily="2" charset="0"/>
              </a:rPr>
            </a:br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(</a:t>
            </a:r>
            <a:r>
              <a:rPr lang="de-DE" sz="1400" dirty="0">
                <a:solidFill>
                  <a:srgbClr val="0A4A4A"/>
                </a:solidFill>
                <a:latin typeface="Raleway" pitchFamily="2" charset="0"/>
                <a:hlinkClick r:id="rId4"/>
              </a:rPr>
              <a:t>feel-ok.ch/nikotin9</a:t>
            </a:r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).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1EB54CF-4733-A377-39F0-9EA148D09667}"/>
              </a:ext>
            </a:extLst>
          </p:cNvPr>
          <p:cNvSpPr txBox="1"/>
          <p:nvPr/>
        </p:nvSpPr>
        <p:spPr>
          <a:xfrm>
            <a:off x="1800520" y="1188670"/>
            <a:ext cx="780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1D7F82"/>
                </a:solidFill>
                <a:latin typeface="Raleway" pitchFamily="2" charset="0"/>
              </a:rPr>
              <a:t>Die Antwort A ist korrekt.</a:t>
            </a:r>
            <a:endParaRPr lang="de-CH" sz="2000" i="1" dirty="0">
              <a:solidFill>
                <a:srgbClr val="1D7F82"/>
              </a:solidFill>
              <a:latin typeface="Raleway" pitchFamily="2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50D9889-33B3-FEFA-C754-828FE01E89A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" t="5042" r="4790" b="5020"/>
          <a:stretch/>
        </p:blipFill>
        <p:spPr bwMode="auto">
          <a:xfrm>
            <a:off x="10922562" y="1778650"/>
            <a:ext cx="899795" cy="8972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B8A44E6C-A518-D142-2420-EA858B6CDD85}"/>
              </a:ext>
            </a:extLst>
          </p:cNvPr>
          <p:cNvSpPr/>
          <p:nvPr/>
        </p:nvSpPr>
        <p:spPr>
          <a:xfrm>
            <a:off x="7950200" y="1226400"/>
            <a:ext cx="4056743" cy="50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3C0C389-F897-3B3F-764C-F83A190480EF}"/>
              </a:ext>
            </a:extLst>
          </p:cNvPr>
          <p:cNvSpPr/>
          <p:nvPr/>
        </p:nvSpPr>
        <p:spPr>
          <a:xfrm>
            <a:off x="7950200" y="1658193"/>
            <a:ext cx="4056743" cy="50855"/>
          </a:xfrm>
          <a:prstGeom prst="rect">
            <a:avLst/>
          </a:prstGeom>
          <a:solidFill>
            <a:srgbClr val="ED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8092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BF7BD0E4-FF47-4A42-3D8E-F34B1AC01F9C}"/>
              </a:ext>
            </a:extLst>
          </p:cNvPr>
          <p:cNvSpPr txBox="1"/>
          <p:nvPr/>
        </p:nvSpPr>
        <p:spPr>
          <a:xfrm>
            <a:off x="9770882" y="1697632"/>
            <a:ext cx="2143532" cy="13967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noAutofit/>
          </a:bodyPr>
          <a:lstStyle/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181AE0-953A-47F3-A8E3-C872CC36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2. Ist der Konsum von Nikotin gefährlich?</a:t>
            </a:r>
            <a:endParaRPr lang="de-CH" sz="36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3B29ED-5F15-4ADD-8B70-F3763D824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r>
              <a:rPr lang="de-DE" dirty="0"/>
              <a:t>Der Nikotinkonsum ist vor allem </a:t>
            </a:r>
            <a:br>
              <a:rPr lang="de-DE" dirty="0"/>
            </a:br>
            <a:r>
              <a:rPr lang="de-DE" b="1" dirty="0"/>
              <a:t>für Erwachsene</a:t>
            </a:r>
            <a:r>
              <a:rPr lang="de-DE" dirty="0"/>
              <a:t> gefährlich.</a:t>
            </a:r>
          </a:p>
          <a:p>
            <a:pPr marL="457200" indent="-457200">
              <a:buAutoNum type="alphaUcPeriod"/>
            </a:pPr>
            <a:r>
              <a:rPr lang="de-DE" dirty="0"/>
              <a:t>Der Nikotinkonsum ist vor allem </a:t>
            </a:r>
            <a:br>
              <a:rPr lang="de-DE" dirty="0"/>
            </a:br>
            <a:r>
              <a:rPr lang="de-DE" b="1" dirty="0"/>
              <a:t>für Jugendliche</a:t>
            </a:r>
            <a:r>
              <a:rPr lang="de-DE" dirty="0"/>
              <a:t> (&lt; 18 Jahre) gefährlich.</a:t>
            </a:r>
          </a:p>
          <a:p>
            <a:pPr marL="457200" indent="-457200">
              <a:buAutoNum type="alphaUcPeriod"/>
            </a:pPr>
            <a:r>
              <a:rPr lang="de-DE" dirty="0"/>
              <a:t>Der Nikotinkonsum ist </a:t>
            </a:r>
            <a:r>
              <a:rPr lang="de-DE" b="1" dirty="0"/>
              <a:t>in jeder </a:t>
            </a:r>
            <a:br>
              <a:rPr lang="de-DE" b="1" dirty="0"/>
            </a:br>
            <a:r>
              <a:rPr lang="de-DE" b="1" dirty="0"/>
              <a:t>Altersgruppe</a:t>
            </a:r>
            <a:r>
              <a:rPr lang="de-DE" dirty="0"/>
              <a:t> gleich gefährlich.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421075E-2840-2E17-281E-19286FD933F9}"/>
              </a:ext>
            </a:extLst>
          </p:cNvPr>
          <p:cNvSpPr txBox="1"/>
          <p:nvPr/>
        </p:nvSpPr>
        <p:spPr>
          <a:xfrm>
            <a:off x="1800520" y="1188670"/>
            <a:ext cx="780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4CB3B6"/>
                </a:solidFill>
                <a:latin typeface="Raleway" pitchFamily="2" charset="0"/>
              </a:rPr>
              <a:t>Eine Antwort ist korrekt.</a:t>
            </a:r>
            <a:endParaRPr lang="de-CH" sz="2000" i="1" dirty="0">
              <a:solidFill>
                <a:srgbClr val="4CB3B6"/>
              </a:solidFill>
              <a:latin typeface="Raleway" pitchFamily="2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BDEFC23-6D4A-AD74-2994-3A396DFAC1D6}"/>
              </a:ext>
            </a:extLst>
          </p:cNvPr>
          <p:cNvSpPr txBox="1"/>
          <p:nvPr/>
        </p:nvSpPr>
        <p:spPr>
          <a:xfrm>
            <a:off x="9808589" y="2725087"/>
            <a:ext cx="2654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Raleway" pitchFamily="2" charset="0"/>
                <a:hlinkClick r:id="rId2"/>
              </a:rPr>
              <a:t>feel-ok.ch/</a:t>
            </a:r>
            <a:r>
              <a:rPr lang="de-CH" dirty="0" err="1">
                <a:latin typeface="Raleway" pitchFamily="2" charset="0"/>
                <a:hlinkClick r:id="rId2"/>
              </a:rPr>
              <a:t>nikotin</a:t>
            </a:r>
            <a:r>
              <a:rPr lang="de-CH" dirty="0">
                <a:latin typeface="Raleway" pitchFamily="2" charset="0"/>
                <a:hlinkClick r:id="rId3"/>
              </a:rPr>
              <a:t> </a:t>
            </a:r>
            <a:endParaRPr lang="de-CH" dirty="0">
              <a:latin typeface="Raleway" pitchFamily="2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77D9CC9-A958-8FC0-11A0-40616CD58DB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5322" r="5179" b="5493"/>
          <a:stretch/>
        </p:blipFill>
        <p:spPr bwMode="auto">
          <a:xfrm>
            <a:off x="10922560" y="1774080"/>
            <a:ext cx="899795" cy="8966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08904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5A9B51-91AC-C2A0-CB2A-871C27D4F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2. Ist der Konsum von Nikotin </a:t>
            </a:r>
            <a:br>
              <a:rPr lang="de-DE" sz="3600" dirty="0"/>
            </a:br>
            <a:r>
              <a:rPr lang="de-DE" sz="3600" dirty="0"/>
              <a:t>gefährlich?</a:t>
            </a:r>
            <a:endParaRPr lang="de-CH" sz="36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17D6FF-FB41-426E-0CC7-6A435FAF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r>
              <a:rPr lang="de-DE" dirty="0">
                <a:solidFill>
                  <a:srgbClr val="C3580F"/>
                </a:solidFill>
              </a:rPr>
              <a:t>Der Nikotinkonsum ist vor allem </a:t>
            </a:r>
            <a:br>
              <a:rPr lang="de-DE" dirty="0">
                <a:solidFill>
                  <a:srgbClr val="C3580F"/>
                </a:solidFill>
              </a:rPr>
            </a:br>
            <a:r>
              <a:rPr lang="de-DE" b="1" dirty="0">
                <a:solidFill>
                  <a:srgbClr val="C3580F"/>
                </a:solidFill>
              </a:rPr>
              <a:t>für Erwachsene</a:t>
            </a:r>
            <a:r>
              <a:rPr lang="de-DE" dirty="0">
                <a:solidFill>
                  <a:srgbClr val="C3580F"/>
                </a:solidFill>
              </a:rPr>
              <a:t> gefährlich.</a:t>
            </a:r>
          </a:p>
          <a:p>
            <a:pPr marL="457200" indent="-457200">
              <a:buAutoNum type="alphaUcPeriod"/>
            </a:pPr>
            <a:r>
              <a:rPr lang="de-DE" dirty="0">
                <a:solidFill>
                  <a:srgbClr val="1D7F82"/>
                </a:solidFill>
              </a:rPr>
              <a:t>Der Nikotinkonsum ist vor allem </a:t>
            </a:r>
            <a:br>
              <a:rPr lang="de-DE" dirty="0">
                <a:solidFill>
                  <a:srgbClr val="1D7F82"/>
                </a:solidFill>
              </a:rPr>
            </a:br>
            <a:r>
              <a:rPr lang="de-DE" b="1" dirty="0">
                <a:solidFill>
                  <a:srgbClr val="1D7F82"/>
                </a:solidFill>
              </a:rPr>
              <a:t>für Jugendliche</a:t>
            </a:r>
            <a:r>
              <a:rPr lang="de-DE" dirty="0">
                <a:solidFill>
                  <a:srgbClr val="1D7F82"/>
                </a:solidFill>
              </a:rPr>
              <a:t> (&lt; 18 Jahre) gefährlich.</a:t>
            </a:r>
          </a:p>
          <a:p>
            <a:pPr marL="457200" indent="-457200">
              <a:buAutoNum type="alphaUcPeriod"/>
            </a:pPr>
            <a:r>
              <a:rPr lang="de-DE" dirty="0">
                <a:solidFill>
                  <a:srgbClr val="C3580F"/>
                </a:solidFill>
              </a:rPr>
              <a:t>Der Nikotinkonsum ist </a:t>
            </a:r>
            <a:r>
              <a:rPr lang="de-DE" b="1" dirty="0">
                <a:solidFill>
                  <a:srgbClr val="C3580F"/>
                </a:solidFill>
              </a:rPr>
              <a:t>in jeder </a:t>
            </a:r>
            <a:br>
              <a:rPr lang="de-DE" b="1" dirty="0">
                <a:solidFill>
                  <a:srgbClr val="C3580F"/>
                </a:solidFill>
              </a:rPr>
            </a:br>
            <a:r>
              <a:rPr lang="de-DE" b="1" dirty="0">
                <a:solidFill>
                  <a:srgbClr val="C3580F"/>
                </a:solidFill>
              </a:rPr>
              <a:t>Altersgruppe</a:t>
            </a:r>
            <a:r>
              <a:rPr lang="de-DE" dirty="0">
                <a:solidFill>
                  <a:srgbClr val="C3580F"/>
                </a:solidFill>
              </a:rPr>
              <a:t> gleich gefährlich.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0FD387D-EC54-5411-562F-039BB5F658CF}"/>
              </a:ext>
            </a:extLst>
          </p:cNvPr>
          <p:cNvSpPr txBox="1"/>
          <p:nvPr/>
        </p:nvSpPr>
        <p:spPr>
          <a:xfrm>
            <a:off x="7982856" y="706811"/>
            <a:ext cx="3924301" cy="523220"/>
          </a:xfrm>
          <a:prstGeom prst="rect">
            <a:avLst/>
          </a:prstGeom>
          <a:solidFill>
            <a:schemeClr val="bg1"/>
          </a:solidFill>
          <a:ln>
            <a:solidFill>
              <a:srgbClr val="1D7F82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4CB3B6"/>
                </a:solidFill>
                <a:latin typeface="Raleway" pitchFamily="2" charset="0"/>
              </a:rPr>
              <a:t>Richtige Antwort: 3 Punkte! </a:t>
            </a:r>
          </a:p>
          <a:p>
            <a:r>
              <a:rPr lang="de-DE" sz="1400" dirty="0">
                <a:solidFill>
                  <a:srgbClr val="ED8F55"/>
                </a:solidFill>
                <a:latin typeface="Raleway" pitchFamily="2" charset="0"/>
              </a:rPr>
              <a:t>Mehr als eine Antwort gewählt: keine Punkte.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81E8998-2297-B0B9-DD44-988B28839BEE}"/>
              </a:ext>
            </a:extLst>
          </p:cNvPr>
          <p:cNvSpPr txBox="1"/>
          <p:nvPr/>
        </p:nvSpPr>
        <p:spPr>
          <a:xfrm>
            <a:off x="7982856" y="1697632"/>
            <a:ext cx="3924301" cy="3323987"/>
          </a:xfrm>
          <a:prstGeom prst="rect">
            <a:avLst/>
          </a:prstGeom>
          <a:solidFill>
            <a:schemeClr val="bg1"/>
          </a:solidFill>
          <a:ln>
            <a:solidFill>
              <a:srgbClr val="1D7F82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Der Nikotinkonsum ist für junge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Menschen, die sich noch in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Entwicklung befinden,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gefährlicher als für Erwachsene. </a:t>
            </a:r>
          </a:p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Aus drei Gründen: 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Jugendliche werden schneller süchtig als Erwachsene. 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Nikotin beeinträchtigt die Hirnentwicklung im jungen Alter. 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Das Gehirn Jugendlicher, die Nikotin konsumieren, wird empfänglicher für andere Drogen. </a:t>
            </a:r>
          </a:p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Quelle: </a:t>
            </a:r>
            <a:r>
              <a:rPr lang="de-CH" sz="1400" dirty="0">
                <a:latin typeface="Raleway" pitchFamily="2" charset="0"/>
                <a:hlinkClick r:id="rId2"/>
              </a:rPr>
              <a:t>feel-ok.ch/</a:t>
            </a:r>
            <a:r>
              <a:rPr lang="de-CH" sz="1400" dirty="0" err="1">
                <a:latin typeface="Raleway" pitchFamily="2" charset="0"/>
                <a:hlinkClick r:id="rId2"/>
              </a:rPr>
              <a:t>nikotin</a:t>
            </a:r>
            <a:endParaRPr lang="de-CH" sz="1400" dirty="0">
              <a:latin typeface="Raleway" pitchFamily="2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1EB54CF-4733-A377-39F0-9EA148D09667}"/>
              </a:ext>
            </a:extLst>
          </p:cNvPr>
          <p:cNvSpPr txBox="1"/>
          <p:nvPr/>
        </p:nvSpPr>
        <p:spPr>
          <a:xfrm>
            <a:off x="1800520" y="1188670"/>
            <a:ext cx="780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1D7F82"/>
                </a:solidFill>
                <a:latin typeface="Raleway" pitchFamily="2" charset="0"/>
              </a:rPr>
              <a:t>Die Antwort B ist korrekt.</a:t>
            </a:r>
            <a:endParaRPr lang="de-CH" sz="2000" i="1" dirty="0">
              <a:solidFill>
                <a:srgbClr val="1D7F82"/>
              </a:solidFill>
              <a:latin typeface="Raleway" pitchFamily="2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8A44E6C-A518-D142-2420-EA858B6CDD85}"/>
              </a:ext>
            </a:extLst>
          </p:cNvPr>
          <p:cNvSpPr/>
          <p:nvPr/>
        </p:nvSpPr>
        <p:spPr>
          <a:xfrm>
            <a:off x="7950200" y="1226400"/>
            <a:ext cx="4056743" cy="50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3C0C389-F897-3B3F-764C-F83A190480EF}"/>
              </a:ext>
            </a:extLst>
          </p:cNvPr>
          <p:cNvSpPr/>
          <p:nvPr/>
        </p:nvSpPr>
        <p:spPr>
          <a:xfrm>
            <a:off x="7950200" y="1658193"/>
            <a:ext cx="4056743" cy="50855"/>
          </a:xfrm>
          <a:prstGeom prst="rect">
            <a:avLst/>
          </a:prstGeom>
          <a:solidFill>
            <a:srgbClr val="ED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DDEB798B-9E78-4A27-2659-FF0B172E0AE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5322" r="5179" b="5493"/>
          <a:stretch/>
        </p:blipFill>
        <p:spPr bwMode="auto">
          <a:xfrm>
            <a:off x="10922560" y="1774080"/>
            <a:ext cx="899795" cy="8966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341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BF7BD0E4-FF47-4A42-3D8E-F34B1AC01F9C}"/>
              </a:ext>
            </a:extLst>
          </p:cNvPr>
          <p:cNvSpPr txBox="1"/>
          <p:nvPr/>
        </p:nvSpPr>
        <p:spPr>
          <a:xfrm>
            <a:off x="9367156" y="1697632"/>
            <a:ext cx="2547258" cy="13967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noAutofit/>
          </a:bodyPr>
          <a:lstStyle/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181AE0-953A-47F3-A8E3-C872CC36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3. Wer Puff Bars konsumiert, kann hohe Nikotinmengen ausgesetzt werden. Warum?</a:t>
            </a:r>
            <a:endParaRPr lang="de-CH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3B29ED-5F15-4ADD-8B70-F3763D824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1649" y="1656895"/>
            <a:ext cx="6044165" cy="5190219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de-DE" sz="2000" dirty="0"/>
              <a:t>Die verwendeten Nikotinsalze in Puff Bars kratzen weniger im Hals.</a:t>
            </a:r>
          </a:p>
          <a:p>
            <a:pPr marL="457200" indent="-457200">
              <a:buAutoNum type="alphaUcPeriod"/>
            </a:pPr>
            <a:r>
              <a:rPr lang="de-DE" sz="2000" dirty="0"/>
              <a:t>In Puff Bar Produkten befinden sich chemische Substanzen, die die Nikotinaufnahme in den Lungen verstärken, was als Wirkung einen stärkeren Nikotinrausch hat.</a:t>
            </a:r>
          </a:p>
          <a:p>
            <a:pPr marL="457200" indent="-457200">
              <a:buAutoNum type="alphaUcPeriod"/>
            </a:pPr>
            <a:r>
              <a:rPr lang="de-DE" sz="2000" dirty="0"/>
              <a:t>In Puff Bar Produkten – anders als bei herkömmlichen Zigaretten – wird Nikotin nicht nur von den Lungen, sondern auch von der Mundschleimhaut aufgenommen.</a:t>
            </a:r>
          </a:p>
          <a:p>
            <a:pPr marL="457200" indent="-457200">
              <a:buAutoNum type="alphaUcPeriod"/>
            </a:pPr>
            <a:r>
              <a:rPr lang="de-DE" sz="2000" dirty="0"/>
              <a:t>Bei manchen Puff Bars Produkte werden synthetische Kühlmittel eingesetzt und diese erleichtern den Nikotinkonsum.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421075E-2840-2E17-281E-19286FD933F9}"/>
              </a:ext>
            </a:extLst>
          </p:cNvPr>
          <p:cNvSpPr txBox="1"/>
          <p:nvPr/>
        </p:nvSpPr>
        <p:spPr>
          <a:xfrm>
            <a:off x="1800520" y="1188670"/>
            <a:ext cx="780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4CB3B6"/>
                </a:solidFill>
                <a:latin typeface="Raleway" pitchFamily="2" charset="0"/>
              </a:rPr>
              <a:t>Keine, eine oder mehrere Antworten können korrekt sein.</a:t>
            </a:r>
            <a:endParaRPr lang="de-CH" sz="2000" i="1" dirty="0">
              <a:solidFill>
                <a:srgbClr val="4CB3B6"/>
              </a:solidFill>
              <a:latin typeface="Raleway" pitchFamily="2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BDEFC23-6D4A-AD74-2994-3A396DFAC1D6}"/>
              </a:ext>
            </a:extLst>
          </p:cNvPr>
          <p:cNvSpPr txBox="1"/>
          <p:nvPr/>
        </p:nvSpPr>
        <p:spPr>
          <a:xfrm>
            <a:off x="9367156" y="2725087"/>
            <a:ext cx="2950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Raleway" pitchFamily="2" charset="0"/>
                <a:hlinkClick r:id="rId2"/>
              </a:rPr>
              <a:t>feel-ok.ch/puffbar-</a:t>
            </a:r>
            <a:r>
              <a:rPr lang="de-CH" dirty="0" err="1">
                <a:latin typeface="Raleway" pitchFamily="2" charset="0"/>
                <a:hlinkClick r:id="rId2"/>
              </a:rPr>
              <a:t>pb</a:t>
            </a:r>
            <a:r>
              <a:rPr lang="de-CH" dirty="0">
                <a:latin typeface="Raleway" pitchFamily="2" charset="0"/>
                <a:hlinkClick r:id="rId2"/>
              </a:rPr>
              <a:t> </a:t>
            </a:r>
            <a:endParaRPr lang="de-CH" dirty="0">
              <a:latin typeface="Raleway" pitchFamily="2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0A3B6B6-613D-22DC-8F83-FBBD4670E2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" t="5042" r="4790" b="5020"/>
          <a:stretch/>
        </p:blipFill>
        <p:spPr bwMode="auto">
          <a:xfrm>
            <a:off x="10922561" y="1778650"/>
            <a:ext cx="899795" cy="8972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2219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5A9B51-91AC-C2A0-CB2A-871C27D4F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3. Wer Puff Bars konsumiert, kann hohe Nikotinmengen ausgesetzt werden. Warum?</a:t>
            </a:r>
            <a:endParaRPr lang="de-CH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17D6FF-FB41-426E-0CC7-6A435FAF3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1648" y="1656895"/>
            <a:ext cx="6051421" cy="4613275"/>
          </a:xfrm>
        </p:spPr>
        <p:txBody>
          <a:bodyPr>
            <a:noAutofit/>
          </a:bodyPr>
          <a:lstStyle/>
          <a:p>
            <a:pPr marL="457200" indent="-457200">
              <a:buAutoNum type="alphaUcPeriod"/>
            </a:pPr>
            <a:r>
              <a:rPr lang="de-DE" sz="2000" dirty="0">
                <a:solidFill>
                  <a:srgbClr val="1D7F82"/>
                </a:solidFill>
              </a:rPr>
              <a:t>Die verwendeten Nikotinsalze in Puff Bars kratzen weniger im Hals.</a:t>
            </a:r>
          </a:p>
          <a:p>
            <a:pPr marL="457200" indent="-457200">
              <a:buAutoNum type="alphaUcPeriod"/>
            </a:pPr>
            <a:r>
              <a:rPr lang="de-DE" sz="2000" dirty="0">
                <a:solidFill>
                  <a:srgbClr val="C3580F"/>
                </a:solidFill>
              </a:rPr>
              <a:t>In Puff Bar Produkten befinden sich chemische Substanzen, die die Nikotinaufnahme in den Lungen verstärken, was als Wirkung einen stärkeren Nikotinrausch hat.</a:t>
            </a:r>
          </a:p>
          <a:p>
            <a:pPr marL="457200" indent="-457200">
              <a:buAutoNum type="alphaUcPeriod"/>
            </a:pPr>
            <a:r>
              <a:rPr lang="de-DE" sz="2000" dirty="0">
                <a:solidFill>
                  <a:srgbClr val="C3580F"/>
                </a:solidFill>
              </a:rPr>
              <a:t>In Puff Bar Produkten – anders als bei herkömmlichen Zigaretten – wird Nikotin nicht nur von den Lungen, sondern auch von der Mundschleimhaut aufgenommen.</a:t>
            </a:r>
          </a:p>
          <a:p>
            <a:pPr marL="457200" indent="-457200">
              <a:buAutoNum type="alphaUcPeriod"/>
            </a:pPr>
            <a:r>
              <a:rPr lang="de-DE" sz="2000" dirty="0">
                <a:solidFill>
                  <a:srgbClr val="1D7F82"/>
                </a:solidFill>
              </a:rPr>
              <a:t>Bei manchen Puff Bars Produkte werden synthetische Kühlmittel eingesetzt und diese erleichtern den Nikotinkonsum.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0FD387D-EC54-5411-562F-039BB5F658CF}"/>
              </a:ext>
            </a:extLst>
          </p:cNvPr>
          <p:cNvSpPr txBox="1"/>
          <p:nvPr/>
        </p:nvSpPr>
        <p:spPr>
          <a:xfrm>
            <a:off x="7982856" y="706811"/>
            <a:ext cx="3924301" cy="523220"/>
          </a:xfrm>
          <a:prstGeom prst="rect">
            <a:avLst/>
          </a:prstGeom>
          <a:solidFill>
            <a:schemeClr val="bg1"/>
          </a:solidFill>
          <a:ln>
            <a:solidFill>
              <a:srgbClr val="1D7F82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4CB3B6"/>
                </a:solidFill>
                <a:latin typeface="Raleway" pitchFamily="2" charset="0"/>
              </a:rPr>
              <a:t>Pro richtige Antwort: 3 Punkte! </a:t>
            </a:r>
          </a:p>
          <a:p>
            <a:r>
              <a:rPr lang="de-DE" sz="1400" dirty="0">
                <a:solidFill>
                  <a:srgbClr val="ED8F55"/>
                </a:solidFill>
                <a:latin typeface="Raleway" pitchFamily="2" charset="0"/>
              </a:rPr>
              <a:t>Pro falsche Antwort: - 2 Punkte.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81E8998-2297-B0B9-DD44-988B28839BEE}"/>
              </a:ext>
            </a:extLst>
          </p:cNvPr>
          <p:cNvSpPr txBox="1"/>
          <p:nvPr/>
        </p:nvSpPr>
        <p:spPr>
          <a:xfrm>
            <a:off x="7982856" y="1697632"/>
            <a:ext cx="3924301" cy="4185761"/>
          </a:xfrm>
          <a:prstGeom prst="rect">
            <a:avLst/>
          </a:prstGeom>
          <a:solidFill>
            <a:schemeClr val="bg1"/>
          </a:solidFill>
          <a:ln>
            <a:solidFill>
              <a:srgbClr val="1D7F82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In Puff Bars wird das Nikotin in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Form von Nikotinsalzen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verwendet. Dies führt dazu, dass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mehr Nikotin konsumiert werden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kann, weil es weniger im Hals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kratzt. </a:t>
            </a:r>
          </a:p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Zudem enthalten Puff Bars mit der Bezeichnung ‘Cool’ und ‘Ice’ synthetische Kühlmittel, die junge Verbraucher*innen veranlassen, mehr davon zu konsumieren. </a:t>
            </a:r>
          </a:p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Sowohl Nikotinsalze wie auch die Kühlmittel führen zu einer noch höheren Nikotinaufnahme und steigern dadurch das schon beachtliche Risiko einer Suchtentwicklung. </a:t>
            </a:r>
          </a:p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Quelle: </a:t>
            </a:r>
            <a:r>
              <a:rPr lang="de-DE" sz="1400" dirty="0">
                <a:solidFill>
                  <a:srgbClr val="0A4A4A"/>
                </a:solidFill>
                <a:latin typeface="Raleway" pitchFamily="2" charset="0"/>
                <a:hlinkClick r:id="rId2"/>
              </a:rPr>
              <a:t>feel-ok.ch/puffbar-</a:t>
            </a:r>
            <a:r>
              <a:rPr lang="de-DE" sz="1400" dirty="0" err="1">
                <a:solidFill>
                  <a:srgbClr val="0A4A4A"/>
                </a:solidFill>
                <a:latin typeface="Raleway" pitchFamily="2" charset="0"/>
                <a:hlinkClick r:id="rId2"/>
              </a:rPr>
              <a:t>pb</a:t>
            </a:r>
            <a:endParaRPr lang="de-CH" sz="1400" dirty="0">
              <a:latin typeface="Raleway" pitchFamily="2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1EB54CF-4733-A377-39F0-9EA148D09667}"/>
              </a:ext>
            </a:extLst>
          </p:cNvPr>
          <p:cNvSpPr txBox="1"/>
          <p:nvPr/>
        </p:nvSpPr>
        <p:spPr>
          <a:xfrm>
            <a:off x="1800520" y="1188670"/>
            <a:ext cx="780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1D7F82"/>
                </a:solidFill>
                <a:latin typeface="Raleway" pitchFamily="2" charset="0"/>
              </a:rPr>
              <a:t>Die Antworten A und D sind korrekt.</a:t>
            </a:r>
            <a:endParaRPr lang="de-CH" sz="2000" i="1" dirty="0">
              <a:solidFill>
                <a:srgbClr val="1D7F82"/>
              </a:solidFill>
              <a:latin typeface="Raleway" pitchFamily="2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8A44E6C-A518-D142-2420-EA858B6CDD85}"/>
              </a:ext>
            </a:extLst>
          </p:cNvPr>
          <p:cNvSpPr/>
          <p:nvPr/>
        </p:nvSpPr>
        <p:spPr>
          <a:xfrm>
            <a:off x="7950200" y="1226400"/>
            <a:ext cx="4056743" cy="50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3C0C389-F897-3B3F-764C-F83A190480EF}"/>
              </a:ext>
            </a:extLst>
          </p:cNvPr>
          <p:cNvSpPr/>
          <p:nvPr/>
        </p:nvSpPr>
        <p:spPr>
          <a:xfrm>
            <a:off x="7950200" y="1658193"/>
            <a:ext cx="4056743" cy="50855"/>
          </a:xfrm>
          <a:prstGeom prst="rect">
            <a:avLst/>
          </a:prstGeom>
          <a:solidFill>
            <a:srgbClr val="ED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FA33B21-695E-D4BD-3BF1-B6B2259D4DD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" t="5042" r="4790" b="5020"/>
          <a:stretch/>
        </p:blipFill>
        <p:spPr bwMode="auto">
          <a:xfrm>
            <a:off x="10922561" y="1778650"/>
            <a:ext cx="899795" cy="8972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69190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BF7BD0E4-FF47-4A42-3D8E-F34B1AC01F9C}"/>
              </a:ext>
            </a:extLst>
          </p:cNvPr>
          <p:cNvSpPr txBox="1"/>
          <p:nvPr/>
        </p:nvSpPr>
        <p:spPr>
          <a:xfrm>
            <a:off x="9367156" y="1697632"/>
            <a:ext cx="2547258" cy="13967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noAutofit/>
          </a:bodyPr>
          <a:lstStyle/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181AE0-953A-47F3-A8E3-C872CC36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4. Belasten Puff Bars die Umwelt?</a:t>
            </a:r>
            <a:endParaRPr lang="de-CH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3B29ED-5F15-4ADD-8B70-F3763D824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1649" y="1656895"/>
            <a:ext cx="6044165" cy="5190219"/>
          </a:xfrm>
        </p:spPr>
        <p:txBody>
          <a:bodyPr>
            <a:noAutofit/>
          </a:bodyPr>
          <a:lstStyle/>
          <a:p>
            <a:pPr marL="457200" indent="-457200">
              <a:buAutoNum type="alphaUcPeriod"/>
            </a:pPr>
            <a:r>
              <a:rPr lang="de-DE" sz="1700" dirty="0"/>
              <a:t>Ja, weil die Konsumierenden in </a:t>
            </a:r>
            <a:r>
              <a:rPr lang="de-DE" sz="1700" dirty="0" err="1"/>
              <a:t>grosser</a:t>
            </a:r>
            <a:r>
              <a:rPr lang="de-DE" sz="1700" dirty="0"/>
              <a:t> Menge giftigen Dampf ausatmen.</a:t>
            </a:r>
          </a:p>
          <a:p>
            <a:pPr marL="457200" indent="-457200">
              <a:buAutoNum type="alphaUcPeriod"/>
            </a:pPr>
            <a:r>
              <a:rPr lang="de-DE" sz="1700" dirty="0"/>
              <a:t>Nein, weil Puff Bars immer korrekt in den Elektroschrott entsorgt werden.</a:t>
            </a:r>
          </a:p>
          <a:p>
            <a:pPr marL="457200" indent="-457200">
              <a:buAutoNum type="alphaUcPeriod"/>
            </a:pPr>
            <a:r>
              <a:rPr lang="de-DE" sz="1700" dirty="0"/>
              <a:t>Nein, weil Puff Bars mehrmals aufgeladen und ausgefüllt werden. Aufgrund der mehrmaligen Verwendung ist das Produkt ausreichend umweltfreundlich.</a:t>
            </a:r>
          </a:p>
          <a:p>
            <a:pPr marL="457200" indent="-457200">
              <a:buAutoNum type="alphaUcPeriod"/>
            </a:pPr>
            <a:r>
              <a:rPr lang="de-DE" sz="1700" dirty="0"/>
              <a:t>Ja, weil Puff Bars Einwegprodukte sind, die oft unkorrekt entsorgt werden.</a:t>
            </a:r>
          </a:p>
          <a:p>
            <a:pPr marL="457200" indent="-457200">
              <a:buAutoNum type="alphaUcPeriod"/>
            </a:pPr>
            <a:r>
              <a:rPr lang="de-DE" sz="1700" dirty="0"/>
              <a:t>Nein, weil Puff Bars aus unbedenklichen Substanzen, wie Kohlenstoff, Stickstoff, Silicium und Salz bestehen.</a:t>
            </a:r>
          </a:p>
          <a:p>
            <a:pPr marL="457200" indent="-457200">
              <a:buAutoNum type="alphaUcPeriod"/>
            </a:pPr>
            <a:r>
              <a:rPr lang="de-DE" sz="1700" dirty="0"/>
              <a:t>Ja, weil Puff Bars aus Substanzen wie Lithium und Blei bestehen. Die Gesundheit von Lebewesen, die damit in Kontakt kommen, kann schwer beeinträchtigt werden.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421075E-2840-2E17-281E-19286FD933F9}"/>
              </a:ext>
            </a:extLst>
          </p:cNvPr>
          <p:cNvSpPr txBox="1"/>
          <p:nvPr/>
        </p:nvSpPr>
        <p:spPr>
          <a:xfrm>
            <a:off x="1800520" y="1188670"/>
            <a:ext cx="780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4CB3B6"/>
                </a:solidFill>
                <a:latin typeface="Raleway" pitchFamily="2" charset="0"/>
              </a:rPr>
              <a:t>Keine, eine oder mehrere Antworten können korrekt sein.</a:t>
            </a:r>
            <a:endParaRPr lang="de-CH" sz="2000" i="1" dirty="0">
              <a:solidFill>
                <a:srgbClr val="4CB3B6"/>
              </a:solidFill>
              <a:latin typeface="Raleway" pitchFamily="2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BDEFC23-6D4A-AD74-2994-3A396DFAC1D6}"/>
              </a:ext>
            </a:extLst>
          </p:cNvPr>
          <p:cNvSpPr txBox="1"/>
          <p:nvPr/>
        </p:nvSpPr>
        <p:spPr>
          <a:xfrm>
            <a:off x="9367156" y="2725087"/>
            <a:ext cx="2950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Raleway" pitchFamily="2" charset="0"/>
                <a:hlinkClick r:id="rId2"/>
              </a:rPr>
              <a:t>feel-ok.ch/puffbar-</a:t>
            </a:r>
            <a:r>
              <a:rPr lang="de-CH" dirty="0" err="1">
                <a:latin typeface="Raleway" pitchFamily="2" charset="0"/>
                <a:hlinkClick r:id="rId2"/>
              </a:rPr>
              <a:t>pb</a:t>
            </a:r>
            <a:r>
              <a:rPr lang="de-CH" dirty="0">
                <a:latin typeface="Raleway" pitchFamily="2" charset="0"/>
                <a:hlinkClick r:id="rId2"/>
              </a:rPr>
              <a:t> </a:t>
            </a:r>
            <a:endParaRPr lang="de-CH" dirty="0">
              <a:latin typeface="Raleway" pitchFamily="2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0A3B6B6-613D-22DC-8F83-FBBD4670E2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" t="5042" r="4790" b="5020"/>
          <a:stretch/>
        </p:blipFill>
        <p:spPr bwMode="auto">
          <a:xfrm>
            <a:off x="10922561" y="1778650"/>
            <a:ext cx="899795" cy="8972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46202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5A9B51-91AC-C2A0-CB2A-871C27D4F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4. Belasten Puff Bars die Umwelt?</a:t>
            </a:r>
            <a:endParaRPr lang="de-CH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17D6FF-FB41-426E-0CC7-6A435FAF3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1648" y="1656895"/>
            <a:ext cx="6051421" cy="4613275"/>
          </a:xfrm>
        </p:spPr>
        <p:txBody>
          <a:bodyPr>
            <a:noAutofit/>
          </a:bodyPr>
          <a:lstStyle/>
          <a:p>
            <a:pPr marL="457200" indent="-457200">
              <a:buAutoNum type="alphaUcPeriod"/>
            </a:pPr>
            <a:r>
              <a:rPr lang="de-DE" sz="1700" dirty="0">
                <a:solidFill>
                  <a:srgbClr val="C3580F"/>
                </a:solidFill>
              </a:rPr>
              <a:t>Ja, weil die Konsumierenden in </a:t>
            </a:r>
            <a:r>
              <a:rPr lang="de-DE" sz="1700" dirty="0" err="1">
                <a:solidFill>
                  <a:srgbClr val="C3580F"/>
                </a:solidFill>
              </a:rPr>
              <a:t>grosser</a:t>
            </a:r>
            <a:r>
              <a:rPr lang="de-DE" sz="1700" dirty="0">
                <a:solidFill>
                  <a:srgbClr val="C3580F"/>
                </a:solidFill>
              </a:rPr>
              <a:t> Menge giftigen Dampf ausatmen.</a:t>
            </a:r>
          </a:p>
          <a:p>
            <a:pPr marL="457200" indent="-457200">
              <a:buAutoNum type="alphaUcPeriod"/>
            </a:pPr>
            <a:r>
              <a:rPr lang="de-DE" sz="1700" dirty="0">
                <a:solidFill>
                  <a:srgbClr val="C3580F"/>
                </a:solidFill>
              </a:rPr>
              <a:t>Nein, weil Puff Bars immer korrekt in den Elektroschrott entsorgt werden.</a:t>
            </a:r>
          </a:p>
          <a:p>
            <a:pPr marL="457200" indent="-457200">
              <a:buAutoNum type="alphaUcPeriod"/>
            </a:pPr>
            <a:r>
              <a:rPr lang="de-DE" sz="1700" dirty="0">
                <a:solidFill>
                  <a:srgbClr val="C3580F"/>
                </a:solidFill>
              </a:rPr>
              <a:t>Nein, weil Puff Bars mehrmals aufgeladen und ausgefüllt werden. Aufgrund der mehrmaligen Verwendung ist das Produkt ausreichend umweltfreundlich.</a:t>
            </a:r>
          </a:p>
          <a:p>
            <a:pPr marL="457200" indent="-457200">
              <a:buAutoNum type="alphaUcPeriod"/>
            </a:pPr>
            <a:r>
              <a:rPr lang="de-DE" sz="1700" dirty="0">
                <a:solidFill>
                  <a:srgbClr val="1D7F82"/>
                </a:solidFill>
              </a:rPr>
              <a:t>Ja, weil Puff Bars Einwegprodukte sind, die oft unkorrekt entsorgt werden.</a:t>
            </a:r>
          </a:p>
          <a:p>
            <a:pPr marL="457200" indent="-457200">
              <a:buAutoNum type="alphaUcPeriod"/>
            </a:pPr>
            <a:r>
              <a:rPr lang="de-DE" sz="1700" dirty="0">
                <a:solidFill>
                  <a:srgbClr val="C3580F"/>
                </a:solidFill>
              </a:rPr>
              <a:t>Nein, weil Puff Bars aus unbedenklichen Substanzen, wie Kohlenstoff, Stickstoff, Silicium und Salz bestehen.</a:t>
            </a:r>
          </a:p>
          <a:p>
            <a:pPr marL="457200" indent="-457200">
              <a:buAutoNum type="alphaUcPeriod"/>
            </a:pPr>
            <a:r>
              <a:rPr lang="de-DE" sz="1700" dirty="0">
                <a:solidFill>
                  <a:srgbClr val="1D7F82"/>
                </a:solidFill>
              </a:rPr>
              <a:t>Ja, weil Puff Bars aus Substanzen wie Lithium und Blei bestehen. Die Gesundheit von Lebewesen, die damit in Kontakt kommen, kann schwer beeinträchtigt werden.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0FD387D-EC54-5411-562F-039BB5F658CF}"/>
              </a:ext>
            </a:extLst>
          </p:cNvPr>
          <p:cNvSpPr txBox="1"/>
          <p:nvPr/>
        </p:nvSpPr>
        <p:spPr>
          <a:xfrm>
            <a:off x="7982856" y="706811"/>
            <a:ext cx="3924301" cy="523220"/>
          </a:xfrm>
          <a:prstGeom prst="rect">
            <a:avLst/>
          </a:prstGeom>
          <a:solidFill>
            <a:schemeClr val="bg1"/>
          </a:solidFill>
          <a:ln>
            <a:solidFill>
              <a:srgbClr val="1D7F82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4CB3B6"/>
                </a:solidFill>
                <a:latin typeface="Raleway" pitchFamily="2" charset="0"/>
              </a:rPr>
              <a:t>Pro richtige Antwort: 4 Punkte! </a:t>
            </a:r>
          </a:p>
          <a:p>
            <a:r>
              <a:rPr lang="de-DE" sz="1400" dirty="0">
                <a:solidFill>
                  <a:srgbClr val="ED8F55"/>
                </a:solidFill>
                <a:latin typeface="Raleway" pitchFamily="2" charset="0"/>
              </a:rPr>
              <a:t>Pro falsche Antwort: - 3 Punkte.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81E8998-2297-B0B9-DD44-988B28839BEE}"/>
              </a:ext>
            </a:extLst>
          </p:cNvPr>
          <p:cNvSpPr txBox="1"/>
          <p:nvPr/>
        </p:nvSpPr>
        <p:spPr>
          <a:xfrm>
            <a:off x="7982856" y="1697632"/>
            <a:ext cx="3924301" cy="4401205"/>
          </a:xfrm>
          <a:prstGeom prst="rect">
            <a:avLst/>
          </a:prstGeom>
          <a:solidFill>
            <a:schemeClr val="bg1"/>
          </a:solidFill>
          <a:ln>
            <a:solidFill>
              <a:srgbClr val="1D7F82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Puff Bars sind Einwegprodukte.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Sie gehören in den Elektroschrott. </a:t>
            </a:r>
          </a:p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Stattdessen belastet die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unkorrekte Entsorgung die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Umwelt: Der Grund ist, dass diese </a:t>
            </a: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Produkte Lithium, Kobalt und Nickel, Schwermetalle wie Blei und Nikotin und weitere schädliche Chemikalien enthalten. </a:t>
            </a:r>
          </a:p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Die Gesundheit von Lebewesen, die mit diesen Stoffen in Kontakt kommen, kann dadurch schwer beeinträchtigt werden. </a:t>
            </a:r>
          </a:p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Die Herstellung von Puff Bars hat auch sonst ungünstige Auswirkungen auf Ökosysteme, da die benötigten Rohstoffe durch nicht nachhaltigen Abbau gewonnen werden.</a:t>
            </a:r>
          </a:p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  <a:p>
            <a:r>
              <a:rPr lang="de-DE" sz="1400" dirty="0">
                <a:solidFill>
                  <a:srgbClr val="0A4A4A"/>
                </a:solidFill>
                <a:latin typeface="Raleway" pitchFamily="2" charset="0"/>
              </a:rPr>
              <a:t>Quelle: </a:t>
            </a:r>
            <a:r>
              <a:rPr lang="de-DE" sz="1400" dirty="0">
                <a:solidFill>
                  <a:srgbClr val="0A4A4A"/>
                </a:solidFill>
                <a:latin typeface="Raleway" pitchFamily="2" charset="0"/>
                <a:hlinkClick r:id="rId2"/>
              </a:rPr>
              <a:t>feel-ok.ch/puffbar-</a:t>
            </a:r>
            <a:r>
              <a:rPr lang="de-DE" sz="1400" dirty="0" err="1">
                <a:solidFill>
                  <a:srgbClr val="0A4A4A"/>
                </a:solidFill>
                <a:latin typeface="Raleway" pitchFamily="2" charset="0"/>
                <a:hlinkClick r:id="rId2"/>
              </a:rPr>
              <a:t>pb</a:t>
            </a:r>
            <a:endParaRPr lang="de-CH" sz="1400" dirty="0">
              <a:latin typeface="Raleway" pitchFamily="2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1EB54CF-4733-A377-39F0-9EA148D09667}"/>
              </a:ext>
            </a:extLst>
          </p:cNvPr>
          <p:cNvSpPr txBox="1"/>
          <p:nvPr/>
        </p:nvSpPr>
        <p:spPr>
          <a:xfrm>
            <a:off x="1800520" y="1188670"/>
            <a:ext cx="780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1D7F82"/>
                </a:solidFill>
                <a:latin typeface="Raleway" pitchFamily="2" charset="0"/>
              </a:rPr>
              <a:t>Die richtigen Antworten sind D und F.</a:t>
            </a:r>
            <a:endParaRPr lang="de-CH" sz="2000" i="1" dirty="0">
              <a:solidFill>
                <a:srgbClr val="1D7F82"/>
              </a:solidFill>
              <a:latin typeface="Raleway" pitchFamily="2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8A44E6C-A518-D142-2420-EA858B6CDD85}"/>
              </a:ext>
            </a:extLst>
          </p:cNvPr>
          <p:cNvSpPr/>
          <p:nvPr/>
        </p:nvSpPr>
        <p:spPr>
          <a:xfrm>
            <a:off x="7950200" y="1226400"/>
            <a:ext cx="4056743" cy="50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3C0C389-F897-3B3F-764C-F83A190480EF}"/>
              </a:ext>
            </a:extLst>
          </p:cNvPr>
          <p:cNvSpPr/>
          <p:nvPr/>
        </p:nvSpPr>
        <p:spPr>
          <a:xfrm>
            <a:off x="7950200" y="1658193"/>
            <a:ext cx="4056743" cy="50855"/>
          </a:xfrm>
          <a:prstGeom prst="rect">
            <a:avLst/>
          </a:prstGeom>
          <a:solidFill>
            <a:srgbClr val="ED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F19B564-E87C-3DA7-042A-AAE9658E502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" t="5042" r="4790" b="5020"/>
          <a:stretch/>
        </p:blipFill>
        <p:spPr bwMode="auto">
          <a:xfrm>
            <a:off x="10922561" y="1778650"/>
            <a:ext cx="899795" cy="8972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05352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BF7BD0E4-FF47-4A42-3D8E-F34B1AC01F9C}"/>
              </a:ext>
            </a:extLst>
          </p:cNvPr>
          <p:cNvSpPr txBox="1"/>
          <p:nvPr/>
        </p:nvSpPr>
        <p:spPr>
          <a:xfrm>
            <a:off x="163285" y="1697632"/>
            <a:ext cx="1469571" cy="17313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noAutofit/>
          </a:bodyPr>
          <a:lstStyle/>
          <a:p>
            <a:endParaRPr lang="de-DE" sz="1400" dirty="0">
              <a:solidFill>
                <a:srgbClr val="0A4A4A"/>
              </a:solidFill>
              <a:latin typeface="Raleway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181AE0-953A-47F3-A8E3-C872CC36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5. Wie verführt die Nikotinindustrie Jugendliche, Puff Bars zu konsumieren?</a:t>
            </a:r>
            <a:endParaRPr lang="de-CH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3B29ED-5F15-4ADD-8B70-F3763D824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1648" y="1656895"/>
            <a:ext cx="10289595" cy="5190219"/>
          </a:xfrm>
        </p:spPr>
        <p:txBody>
          <a:bodyPr>
            <a:noAutofit/>
          </a:bodyPr>
          <a:lstStyle/>
          <a:p>
            <a:pPr marL="457200" indent="-457200">
              <a:buAutoNum type="alphaUcPeriod"/>
            </a:pPr>
            <a:r>
              <a:rPr lang="de-DE" sz="1500" dirty="0"/>
              <a:t>Mit dem Kauf von Puff Bars können junge Menschen oft an einem Wettbewerb teilnehmen und Preise gewinnen.</a:t>
            </a:r>
          </a:p>
          <a:p>
            <a:pPr marL="457200" indent="-457200">
              <a:buAutoNum type="alphaUcPeriod"/>
            </a:pPr>
            <a:r>
              <a:rPr lang="de-DE" sz="1500" dirty="0"/>
              <a:t>Wer Puff Bars kauft, sammelt sogenannte «Dampf-Punkte» und bekommt damit </a:t>
            </a:r>
            <a:r>
              <a:rPr lang="de-DE" sz="1500" dirty="0" err="1"/>
              <a:t>Preisermässigungen</a:t>
            </a:r>
            <a:r>
              <a:rPr lang="de-DE" sz="1500" dirty="0"/>
              <a:t> in Modegeschäften, Kinos, Discos usw.</a:t>
            </a:r>
          </a:p>
          <a:p>
            <a:pPr marL="457200" indent="-457200">
              <a:buAutoNum type="alphaUcPeriod"/>
            </a:pPr>
            <a:r>
              <a:rPr lang="de-DE" sz="1500" dirty="0"/>
              <a:t>Den Puff Bar Produkten wird eine unverkennbare freche Coolness, Lässigkeit und Vergnügtheit mit bunten Farben und </a:t>
            </a:r>
            <a:r>
              <a:rPr lang="de-DE" sz="1500" dirty="0" err="1"/>
              <a:t>aussergewöhnlichen</a:t>
            </a:r>
            <a:r>
              <a:rPr lang="de-DE" sz="1500" dirty="0"/>
              <a:t> Formen verliehen. Diese Eigenschaften kommen bei manchen Jugendlichen gut an.</a:t>
            </a:r>
          </a:p>
          <a:p>
            <a:pPr marL="457200" indent="-457200">
              <a:buAutoNum type="alphaUcPeriod"/>
            </a:pPr>
            <a:r>
              <a:rPr lang="de-DE" sz="1500" dirty="0"/>
              <a:t>Die Nikotinindustrie nutzt das Bedürfnis Jugendlicher, mit anderen Menschen Erfahrungen zu teilen: Sie </a:t>
            </a:r>
            <a:r>
              <a:rPr lang="de-DE" sz="1500" dirty="0" err="1"/>
              <a:t>weiss</a:t>
            </a:r>
            <a:r>
              <a:rPr lang="de-DE" sz="1500" dirty="0"/>
              <a:t>, dass wenn eine Person in der Gruppe mit dem Konsum beginnt, wahrscheinlich andere folgen werden.</a:t>
            </a:r>
          </a:p>
          <a:p>
            <a:pPr marL="457200" indent="-457200">
              <a:buAutoNum type="alphaUcPeriod"/>
            </a:pPr>
            <a:r>
              <a:rPr lang="de-DE" sz="1500" dirty="0"/>
              <a:t>Mit der überzeugenden Kraft von Influencern*innen und den sozialen Medien wird der Konsum von Puff Bars angekurbelt. </a:t>
            </a:r>
          </a:p>
          <a:p>
            <a:pPr marL="457200" indent="-457200">
              <a:buAutoNum type="alphaUcPeriod"/>
            </a:pPr>
            <a:r>
              <a:rPr lang="de-DE" sz="1500" dirty="0"/>
              <a:t>Die Nikotinindustrie macht Werbung für Puff Bar Produkte im Fernsehen und Radio.</a:t>
            </a:r>
          </a:p>
          <a:p>
            <a:pPr marL="457200" indent="-457200">
              <a:buAutoNum type="alphaUcPeriod"/>
            </a:pPr>
            <a:r>
              <a:rPr lang="de-DE" sz="1500" dirty="0"/>
              <a:t>Den Puff Bar Produkten werden fruchtige Aromen zugesetzt, denn diese sind bei Jugendlichen beliebt.</a:t>
            </a:r>
          </a:p>
          <a:p>
            <a:pPr marL="457200" indent="-457200">
              <a:buAutoNum type="alphaUcPeriod"/>
            </a:pPr>
            <a:r>
              <a:rPr lang="de-DE" sz="1500" dirty="0"/>
              <a:t>Die Nikotinindustrie bietet Puff Bar Produkte zu tiefen Preisen und sorgt dafür, dass es breit zugänglich ist.</a:t>
            </a:r>
          </a:p>
          <a:p>
            <a:pPr marL="457200" indent="-457200">
              <a:buAutoNum type="alphaUcPeriod"/>
            </a:pPr>
            <a:r>
              <a:rPr lang="de-DE" sz="1500" dirty="0"/>
              <a:t>Anbieter von Puff Bar Produkten leisten Präventionsarbeit in Schulen, weil sie wissen, dass wenn man den Jugendlichen sagt, dass sie etwas nicht machen müssen, sie genau das Gegenteil machen.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421075E-2840-2E17-281E-19286FD933F9}"/>
              </a:ext>
            </a:extLst>
          </p:cNvPr>
          <p:cNvSpPr txBox="1"/>
          <p:nvPr/>
        </p:nvSpPr>
        <p:spPr>
          <a:xfrm>
            <a:off x="1800520" y="1188670"/>
            <a:ext cx="780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4CB3B6"/>
                </a:solidFill>
                <a:latin typeface="Raleway" pitchFamily="2" charset="0"/>
              </a:rPr>
              <a:t>Keine, eine oder mehrere Antworten können korrekt sein.</a:t>
            </a:r>
            <a:endParaRPr lang="de-CH" sz="2000" i="1" dirty="0">
              <a:solidFill>
                <a:srgbClr val="4CB3B6"/>
              </a:solidFill>
              <a:latin typeface="Raleway" pitchFamily="2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BDEFC23-6D4A-AD74-2994-3A396DFAC1D6}"/>
              </a:ext>
            </a:extLst>
          </p:cNvPr>
          <p:cNvSpPr txBox="1"/>
          <p:nvPr/>
        </p:nvSpPr>
        <p:spPr>
          <a:xfrm>
            <a:off x="185192" y="2782669"/>
            <a:ext cx="1872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Raleway" pitchFamily="2" charset="0"/>
                <a:hlinkClick r:id="rId2"/>
              </a:rPr>
              <a:t>feel-ok.ch/</a:t>
            </a:r>
            <a:br>
              <a:rPr lang="de-CH" dirty="0">
                <a:latin typeface="Raleway" pitchFamily="2" charset="0"/>
                <a:hlinkClick r:id="rId2"/>
              </a:rPr>
            </a:br>
            <a:r>
              <a:rPr lang="de-CH" dirty="0">
                <a:latin typeface="Raleway" pitchFamily="2" charset="0"/>
                <a:hlinkClick r:id="rId2"/>
              </a:rPr>
              <a:t>puffbar-pb1</a:t>
            </a:r>
            <a:r>
              <a:rPr lang="de-CH" dirty="0">
                <a:latin typeface="Raleway" pitchFamily="2" charset="0"/>
                <a:hlinkClick r:id="rId3"/>
              </a:rPr>
              <a:t> </a:t>
            </a:r>
            <a:endParaRPr lang="de-CH" dirty="0">
              <a:latin typeface="Raleway" pitchFamily="2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983D4CFF-262D-F3FA-6BCF-AA1F9ADF694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9" t="4740" r="4791" b="4807"/>
          <a:stretch/>
        </p:blipFill>
        <p:spPr bwMode="auto">
          <a:xfrm>
            <a:off x="484550" y="1778650"/>
            <a:ext cx="899795" cy="8985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43204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feel-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1D7F82"/>
      </a:hlink>
      <a:folHlink>
        <a:srgbClr val="1D7F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1742</Words>
  <Application>Microsoft Office PowerPoint</Application>
  <PresentationFormat>Breitbild</PresentationFormat>
  <Paragraphs>142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Raleway</vt:lpstr>
      <vt:lpstr>Wingdings</vt:lpstr>
      <vt:lpstr>Office</vt:lpstr>
      <vt:lpstr>1. Was sind Puff Bars?</vt:lpstr>
      <vt:lpstr>1. Was sind Puff Bars?</vt:lpstr>
      <vt:lpstr>2. Ist der Konsum von Nikotin gefährlich?</vt:lpstr>
      <vt:lpstr>2. Ist der Konsum von Nikotin  gefährlich?</vt:lpstr>
      <vt:lpstr>3. Wer Puff Bars konsumiert, kann hohe Nikotinmengen ausgesetzt werden. Warum?</vt:lpstr>
      <vt:lpstr>3. Wer Puff Bars konsumiert, kann hohe Nikotinmengen ausgesetzt werden. Warum?</vt:lpstr>
      <vt:lpstr>4. Belasten Puff Bars die Umwelt?</vt:lpstr>
      <vt:lpstr>4. Belasten Puff Bars die Umwelt?</vt:lpstr>
      <vt:lpstr>5. Wie verführt die Nikotinindustrie Jugendliche, Puff Bars zu konsumieren?</vt:lpstr>
      <vt:lpstr>5. Wie verführt die Nikotinindustrie Jugendliche, Puff Bars zu konsumieren?</vt:lpstr>
      <vt:lpstr>5. Wie verführt die Nikotinindustrie Jugendliche, Puff Bars zu konsumieren?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kt.feel-ok.ch</dc:title>
  <dc:creator>Oliver Padlina</dc:creator>
  <cp:lastModifiedBy>Oliver Padlina</cp:lastModifiedBy>
  <cp:revision>67</cp:revision>
  <cp:lastPrinted>2022-05-04T06:14:47Z</cp:lastPrinted>
  <dcterms:created xsi:type="dcterms:W3CDTF">2021-12-07T12:54:31Z</dcterms:created>
  <dcterms:modified xsi:type="dcterms:W3CDTF">2022-05-04T07:33:37Z</dcterms:modified>
</cp:coreProperties>
</file>