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12801600" cy="9601200" type="A3"/>
  <p:notesSz cx="10018713" cy="144478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7833"/>
    <a:srgbClr val="ED9158"/>
    <a:srgbClr val="4BB1B4"/>
    <a:srgbClr val="0E5351"/>
    <a:srgbClr val="73D0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9" autoAdjust="0"/>
    <p:restoredTop sz="94660"/>
  </p:normalViewPr>
  <p:slideViewPr>
    <p:cSldViewPr snapToGrid="0">
      <p:cViewPr varScale="1">
        <p:scale>
          <a:sx n="95" d="100"/>
          <a:sy n="95" d="100"/>
        </p:scale>
        <p:origin x="87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4E318-1CBE-44C8-BFA3-AF10AFE5E321}" type="datetimeFigureOut">
              <a:rPr lang="de-CH" smtClean="0"/>
              <a:t>09.11.2018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3FD31-205B-4308-8625-91B327A0C84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79061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4E318-1CBE-44C8-BFA3-AF10AFE5E321}" type="datetimeFigureOut">
              <a:rPr lang="de-CH" smtClean="0"/>
              <a:t>09.11.2018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3FD31-205B-4308-8625-91B327A0C84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56144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4E318-1CBE-44C8-BFA3-AF10AFE5E321}" type="datetimeFigureOut">
              <a:rPr lang="de-CH" smtClean="0"/>
              <a:t>09.11.2018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3FD31-205B-4308-8625-91B327A0C84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01030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4E318-1CBE-44C8-BFA3-AF10AFE5E321}" type="datetimeFigureOut">
              <a:rPr lang="de-CH" smtClean="0"/>
              <a:t>09.11.2018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3FD31-205B-4308-8625-91B327A0C84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79338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4E318-1CBE-44C8-BFA3-AF10AFE5E321}" type="datetimeFigureOut">
              <a:rPr lang="de-CH" smtClean="0"/>
              <a:t>09.11.2018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3FD31-205B-4308-8625-91B327A0C84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60894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4E318-1CBE-44C8-BFA3-AF10AFE5E321}" type="datetimeFigureOut">
              <a:rPr lang="de-CH" smtClean="0"/>
              <a:t>09.11.2018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3FD31-205B-4308-8625-91B327A0C84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43628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4E318-1CBE-44C8-BFA3-AF10AFE5E321}" type="datetimeFigureOut">
              <a:rPr lang="de-CH" smtClean="0"/>
              <a:t>09.11.2018</a:t>
            </a:fld>
            <a:endParaRPr lang="de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3FD31-205B-4308-8625-91B327A0C84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460862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4E318-1CBE-44C8-BFA3-AF10AFE5E321}" type="datetimeFigureOut">
              <a:rPr lang="de-CH" smtClean="0"/>
              <a:t>09.11.2018</a:t>
            </a:fld>
            <a:endParaRPr lang="de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3FD31-205B-4308-8625-91B327A0C84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646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4E318-1CBE-44C8-BFA3-AF10AFE5E321}" type="datetimeFigureOut">
              <a:rPr lang="de-CH" smtClean="0"/>
              <a:t>09.11.2018</a:t>
            </a:fld>
            <a:endParaRPr lang="de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3FD31-205B-4308-8625-91B327A0C84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189712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4E318-1CBE-44C8-BFA3-AF10AFE5E321}" type="datetimeFigureOut">
              <a:rPr lang="de-CH" smtClean="0"/>
              <a:t>09.11.2018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3FD31-205B-4308-8625-91B327A0C84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034782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4E318-1CBE-44C8-BFA3-AF10AFE5E321}" type="datetimeFigureOut">
              <a:rPr lang="de-CH" smtClean="0"/>
              <a:t>09.11.2018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3FD31-205B-4308-8625-91B327A0C84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498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C4E318-1CBE-44C8-BFA3-AF10AFE5E321}" type="datetimeFigureOut">
              <a:rPr lang="de-CH" smtClean="0"/>
              <a:t>09.11.2018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3FD31-205B-4308-8625-91B327A0C84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880688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2" Type="http://schemas.openxmlformats.org/officeDocument/2006/relationships/image" Target="../media/image1.png"/><Relationship Id="rId16" Type="http://schemas.openxmlformats.org/officeDocument/2006/relationships/image" Target="../media/image15.sv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Relationship Id="rId14" Type="http://schemas.openxmlformats.org/officeDocument/2006/relationships/image" Target="../media/image13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svg"/><Relationship Id="rId13" Type="http://schemas.openxmlformats.org/officeDocument/2006/relationships/image" Target="../media/image26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12" Type="http://schemas.openxmlformats.org/officeDocument/2006/relationships/image" Target="../media/image25.svg"/><Relationship Id="rId2" Type="http://schemas.openxmlformats.org/officeDocument/2006/relationships/image" Target="../media/image1.png"/><Relationship Id="rId16" Type="http://schemas.openxmlformats.org/officeDocument/2006/relationships/image" Target="../media/image29.sv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sv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5" Type="http://schemas.openxmlformats.org/officeDocument/2006/relationships/image" Target="../media/image28.png"/><Relationship Id="rId10" Type="http://schemas.openxmlformats.org/officeDocument/2006/relationships/image" Target="../media/image23.svg"/><Relationship Id="rId4" Type="http://schemas.openxmlformats.org/officeDocument/2006/relationships/image" Target="../media/image17.svg"/><Relationship Id="rId9" Type="http://schemas.openxmlformats.org/officeDocument/2006/relationships/image" Target="../media/image22.png"/><Relationship Id="rId14" Type="http://schemas.openxmlformats.org/officeDocument/2006/relationships/image" Target="../media/image27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2" Type="http://schemas.openxmlformats.org/officeDocument/2006/relationships/image" Target="../media/image1.png"/><Relationship Id="rId16" Type="http://schemas.openxmlformats.org/officeDocument/2006/relationships/image" Target="../media/image15.sv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Relationship Id="rId14" Type="http://schemas.openxmlformats.org/officeDocument/2006/relationships/image" Target="../media/image1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>
            <a:extLst>
              <a:ext uri="{FF2B5EF4-FFF2-40B4-BE49-F238E27FC236}">
                <a16:creationId xmlns:a16="http://schemas.microsoft.com/office/drawing/2014/main" id="{2E1DDDAD-3554-4DFB-9F27-43AFE8273C4A}"/>
              </a:ext>
            </a:extLst>
          </p:cNvPr>
          <p:cNvSpPr/>
          <p:nvPr/>
        </p:nvSpPr>
        <p:spPr>
          <a:xfrm>
            <a:off x="0" y="276573"/>
            <a:ext cx="9720943" cy="1144214"/>
          </a:xfrm>
          <a:prstGeom prst="rect">
            <a:avLst/>
          </a:prstGeom>
          <a:solidFill>
            <a:srgbClr val="73D0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8016" tIns="64008" rIns="128016" bIns="6400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CH" sz="3528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74E55A50-D1A7-4FBB-9459-08F0A50659BD}"/>
              </a:ext>
            </a:extLst>
          </p:cNvPr>
          <p:cNvSpPr txBox="1"/>
          <p:nvPr/>
        </p:nvSpPr>
        <p:spPr>
          <a:xfrm>
            <a:off x="390596" y="396249"/>
            <a:ext cx="75344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>
                <a:solidFill>
                  <a:schemeClr val="bg1"/>
                </a:solidFill>
                <a:latin typeface="Florin Sans" panose="02000000000000000000" pitchFamily="2" charset="0"/>
                <a:ea typeface="Florin Sans" panose="02000000000000000000" pitchFamily="2" charset="0"/>
              </a:rPr>
              <a:t>Wie viele giftige oder krebserregende Stoffe atmet man </a:t>
            </a:r>
            <a:br>
              <a:rPr lang="de-DE" sz="2400" b="1" dirty="0">
                <a:solidFill>
                  <a:schemeClr val="bg1"/>
                </a:solidFill>
                <a:latin typeface="Florin Sans" panose="02000000000000000000" pitchFamily="2" charset="0"/>
                <a:ea typeface="Florin Sans" panose="02000000000000000000" pitchFamily="2" charset="0"/>
              </a:rPr>
            </a:br>
            <a:r>
              <a:rPr lang="de-DE" sz="2400" b="1" dirty="0">
                <a:solidFill>
                  <a:schemeClr val="bg1"/>
                </a:solidFill>
                <a:latin typeface="Florin Sans" panose="02000000000000000000" pitchFamily="2" charset="0"/>
                <a:ea typeface="Florin Sans" panose="02000000000000000000" pitchFamily="2" charset="0"/>
              </a:rPr>
              <a:t>mit dem Zigarettenrauch ein? </a:t>
            </a:r>
            <a:r>
              <a:rPr lang="de-DE" sz="2400" i="1" dirty="0">
                <a:latin typeface="Florin Sans" panose="02000000000000000000" pitchFamily="2" charset="0"/>
                <a:ea typeface="Florin Sans" panose="02000000000000000000" pitchFamily="2" charset="0"/>
              </a:rPr>
              <a:t>Schreibe eine Zahl</a:t>
            </a:r>
            <a:endParaRPr lang="de-CH" sz="2400" dirty="0">
              <a:solidFill>
                <a:schemeClr val="bg1"/>
              </a:solidFill>
              <a:latin typeface="Florin Sans" panose="02000000000000000000" pitchFamily="2" charset="0"/>
              <a:ea typeface="Florin Sans" panose="02000000000000000000" pitchFamily="2" charset="0"/>
            </a:endParaRP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D668D055-8ADC-40A4-BFB8-56FAC5CF626B}"/>
              </a:ext>
            </a:extLst>
          </p:cNvPr>
          <p:cNvSpPr/>
          <p:nvPr/>
        </p:nvSpPr>
        <p:spPr>
          <a:xfrm rot="685848">
            <a:off x="1262541" y="1970122"/>
            <a:ext cx="4007555" cy="1209925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72E9638B-9DDF-4E11-BF29-9DBB9A10DE78}"/>
              </a:ext>
            </a:extLst>
          </p:cNvPr>
          <p:cNvSpPr/>
          <p:nvPr/>
        </p:nvSpPr>
        <p:spPr>
          <a:xfrm rot="20835383">
            <a:off x="603955" y="4097866"/>
            <a:ext cx="4007555" cy="1209925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83888C98-9AA1-4AC7-8183-55A7BC20E1E4}"/>
              </a:ext>
            </a:extLst>
          </p:cNvPr>
          <p:cNvSpPr/>
          <p:nvPr/>
        </p:nvSpPr>
        <p:spPr>
          <a:xfrm rot="1061821">
            <a:off x="5432191" y="4079641"/>
            <a:ext cx="4007555" cy="1209925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4CDC801F-6BE5-4617-85AF-2AEC8BD51531}"/>
              </a:ext>
            </a:extLst>
          </p:cNvPr>
          <p:cNvSpPr/>
          <p:nvPr/>
        </p:nvSpPr>
        <p:spPr>
          <a:xfrm rot="20700000">
            <a:off x="8537842" y="2571228"/>
            <a:ext cx="4007555" cy="1209925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C9679D5A-6821-41DF-A140-420D9BA27C74}"/>
              </a:ext>
            </a:extLst>
          </p:cNvPr>
          <p:cNvSpPr/>
          <p:nvPr/>
        </p:nvSpPr>
        <p:spPr>
          <a:xfrm rot="546323">
            <a:off x="3055350" y="5592703"/>
            <a:ext cx="4007555" cy="1209925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25261C17-9CF1-4AF8-8B44-71956D5853C6}"/>
              </a:ext>
            </a:extLst>
          </p:cNvPr>
          <p:cNvSpPr/>
          <p:nvPr/>
        </p:nvSpPr>
        <p:spPr>
          <a:xfrm rot="20518212">
            <a:off x="333342" y="7409691"/>
            <a:ext cx="4007555" cy="1209925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06B8353F-3846-4896-BEEC-E5F452927071}"/>
              </a:ext>
            </a:extLst>
          </p:cNvPr>
          <p:cNvSpPr/>
          <p:nvPr/>
        </p:nvSpPr>
        <p:spPr>
          <a:xfrm rot="21246668">
            <a:off x="8480374" y="6003117"/>
            <a:ext cx="4007555" cy="1209925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195A6FBA-31BB-48BA-A5C6-7342CA081F1B}"/>
              </a:ext>
            </a:extLst>
          </p:cNvPr>
          <p:cNvSpPr/>
          <p:nvPr/>
        </p:nvSpPr>
        <p:spPr>
          <a:xfrm rot="523288">
            <a:off x="7049911" y="7829904"/>
            <a:ext cx="4007555" cy="1209925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/>
          </a:p>
        </p:txBody>
      </p:sp>
      <p:pic>
        <p:nvPicPr>
          <p:cNvPr id="15" name="Grafik 14">
            <a:extLst>
              <a:ext uri="{FF2B5EF4-FFF2-40B4-BE49-F238E27FC236}">
                <a16:creationId xmlns:a16="http://schemas.microsoft.com/office/drawing/2014/main" id="{99F2CE57-23FC-4F9D-A099-A482739414B7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423" b="27345"/>
          <a:stretch/>
        </p:blipFill>
        <p:spPr bwMode="auto">
          <a:xfrm>
            <a:off x="9933212" y="396249"/>
            <a:ext cx="2699657" cy="92725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7" name="Grafik 16" descr="Senden">
            <a:extLst>
              <a:ext uri="{FF2B5EF4-FFF2-40B4-BE49-F238E27FC236}">
                <a16:creationId xmlns:a16="http://schemas.microsoft.com/office/drawing/2014/main" id="{11898424-E05E-447C-937F-1C6849D8A6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248347" y="4564915"/>
            <a:ext cx="914400" cy="914400"/>
          </a:xfrm>
          <a:prstGeom prst="rect">
            <a:avLst/>
          </a:prstGeom>
        </p:spPr>
      </p:pic>
      <p:pic>
        <p:nvPicPr>
          <p:cNvPr id="19" name="Grafik 18" descr="Grinsendes Gesicht ohne Füllung">
            <a:extLst>
              <a:ext uri="{FF2B5EF4-FFF2-40B4-BE49-F238E27FC236}">
                <a16:creationId xmlns:a16="http://schemas.microsoft.com/office/drawing/2014/main" id="{B93B6A12-E858-4BAC-9C1A-1436FBC031D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531243" y="7703904"/>
            <a:ext cx="914400" cy="914400"/>
          </a:xfrm>
          <a:prstGeom prst="rect">
            <a:avLst/>
          </a:prstGeom>
        </p:spPr>
      </p:pic>
      <p:pic>
        <p:nvPicPr>
          <p:cNvPr id="21" name="Grafik 20" descr="Fußabdrücke">
            <a:extLst>
              <a:ext uri="{FF2B5EF4-FFF2-40B4-BE49-F238E27FC236}">
                <a16:creationId xmlns:a16="http://schemas.microsoft.com/office/drawing/2014/main" id="{C1EE88E0-E1C6-4321-84DF-4193E8F9448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44192" y="2907003"/>
            <a:ext cx="914400" cy="914400"/>
          </a:xfrm>
          <a:prstGeom prst="rect">
            <a:avLst/>
          </a:prstGeom>
        </p:spPr>
      </p:pic>
      <p:pic>
        <p:nvPicPr>
          <p:cNvPr id="23" name="Grafik 22" descr="Rakete">
            <a:extLst>
              <a:ext uri="{FF2B5EF4-FFF2-40B4-BE49-F238E27FC236}">
                <a16:creationId xmlns:a16="http://schemas.microsoft.com/office/drawing/2014/main" id="{047746FC-E730-4010-BFA5-D6E5337AFFB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rot="16200000">
            <a:off x="10368640" y="4004156"/>
            <a:ext cx="914400" cy="914400"/>
          </a:xfrm>
          <a:prstGeom prst="rect">
            <a:avLst/>
          </a:prstGeom>
        </p:spPr>
      </p:pic>
      <p:pic>
        <p:nvPicPr>
          <p:cNvPr id="25" name="Grafik 24" descr="Glühlampe">
            <a:extLst>
              <a:ext uri="{FF2B5EF4-FFF2-40B4-BE49-F238E27FC236}">
                <a16:creationId xmlns:a16="http://schemas.microsoft.com/office/drawing/2014/main" id="{20531111-4FD1-4C62-9C98-6C80981F4B1B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157478" y="6206095"/>
            <a:ext cx="914400" cy="914400"/>
          </a:xfrm>
          <a:prstGeom prst="rect">
            <a:avLst/>
          </a:prstGeom>
        </p:spPr>
      </p:pic>
      <p:pic>
        <p:nvPicPr>
          <p:cNvPr id="27" name="Grafik 26" descr="Gitarre">
            <a:extLst>
              <a:ext uri="{FF2B5EF4-FFF2-40B4-BE49-F238E27FC236}">
                <a16:creationId xmlns:a16="http://schemas.microsoft.com/office/drawing/2014/main" id="{8170B06B-6F69-4266-8108-2C83979EAD4C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5397983" y="2182924"/>
            <a:ext cx="914400" cy="914400"/>
          </a:xfrm>
          <a:prstGeom prst="rect">
            <a:avLst/>
          </a:prstGeom>
        </p:spPr>
      </p:pic>
      <p:pic>
        <p:nvPicPr>
          <p:cNvPr id="29" name="Grafik 28" descr="Rad">
            <a:extLst>
              <a:ext uri="{FF2B5EF4-FFF2-40B4-BE49-F238E27FC236}">
                <a16:creationId xmlns:a16="http://schemas.microsoft.com/office/drawing/2014/main" id="{C5324FF6-232E-4217-93A0-BC27A9116B68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 rot="527725">
            <a:off x="10304107" y="7246704"/>
            <a:ext cx="914400" cy="914400"/>
          </a:xfrm>
          <a:prstGeom prst="rect">
            <a:avLst/>
          </a:prstGeom>
        </p:spPr>
      </p:pic>
      <p:sp>
        <p:nvSpPr>
          <p:cNvPr id="30" name="Textfeld 29">
            <a:extLst>
              <a:ext uri="{FF2B5EF4-FFF2-40B4-BE49-F238E27FC236}">
                <a16:creationId xmlns:a16="http://schemas.microsoft.com/office/drawing/2014/main" id="{7F21558C-FC46-407C-B7F9-47B9542E56B7}"/>
              </a:ext>
            </a:extLst>
          </p:cNvPr>
          <p:cNvSpPr txBox="1"/>
          <p:nvPr/>
        </p:nvSpPr>
        <p:spPr>
          <a:xfrm>
            <a:off x="6400800" y="1527359"/>
            <a:ext cx="19784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b="1" dirty="0">
                <a:solidFill>
                  <a:srgbClr val="0E5351"/>
                </a:solidFill>
                <a:latin typeface="Florin Sans" panose="02000000000000000000" pitchFamily="2" charset="0"/>
                <a:ea typeface="Florin Sans" panose="02000000000000000000" pitchFamily="2" charset="0"/>
              </a:rPr>
              <a:t>Richtige Antwort: </a:t>
            </a:r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10B7C349-890C-494B-944E-DF2BA7EAFAAC}"/>
              </a:ext>
            </a:extLst>
          </p:cNvPr>
          <p:cNvSpPr/>
          <p:nvPr/>
        </p:nvSpPr>
        <p:spPr>
          <a:xfrm>
            <a:off x="8251370" y="248202"/>
            <a:ext cx="1491343" cy="1754770"/>
          </a:xfrm>
          <a:prstGeom prst="rect">
            <a:avLst/>
          </a:prstGeom>
          <a:noFill/>
          <a:ln>
            <a:solidFill>
              <a:srgbClr val="4BB1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8016" tIns="64008" rIns="128016" bIns="6400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CH" sz="3528" dirty="0"/>
          </a:p>
        </p:txBody>
      </p:sp>
    </p:spTree>
    <p:extLst>
      <p:ext uri="{BB962C8B-B14F-4D97-AF65-F5344CB8AC3E}">
        <p14:creationId xmlns:p14="http://schemas.microsoft.com/office/powerpoint/2010/main" val="2185526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>
            <a:extLst>
              <a:ext uri="{FF2B5EF4-FFF2-40B4-BE49-F238E27FC236}">
                <a16:creationId xmlns:a16="http://schemas.microsoft.com/office/drawing/2014/main" id="{2E1DDDAD-3554-4DFB-9F27-43AFE8273C4A}"/>
              </a:ext>
            </a:extLst>
          </p:cNvPr>
          <p:cNvSpPr/>
          <p:nvPr/>
        </p:nvSpPr>
        <p:spPr>
          <a:xfrm>
            <a:off x="0" y="276573"/>
            <a:ext cx="9720943" cy="1144214"/>
          </a:xfrm>
          <a:prstGeom prst="rect">
            <a:avLst/>
          </a:prstGeom>
          <a:solidFill>
            <a:srgbClr val="ED91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8016" tIns="64008" rIns="128016" bIns="6400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CH" sz="3528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74E55A50-D1A7-4FBB-9459-08F0A50659BD}"/>
              </a:ext>
            </a:extLst>
          </p:cNvPr>
          <p:cNvSpPr txBox="1"/>
          <p:nvPr/>
        </p:nvSpPr>
        <p:spPr>
          <a:xfrm>
            <a:off x="390596" y="396249"/>
            <a:ext cx="75360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2400" b="1" dirty="0">
                <a:solidFill>
                  <a:schemeClr val="bg1"/>
                </a:solidFill>
                <a:latin typeface="Florin Sans" panose="02000000000000000000" pitchFamily="2" charset="0"/>
                <a:ea typeface="Florin Sans" panose="02000000000000000000" pitchFamily="2" charset="0"/>
              </a:rPr>
              <a:t>Wie viele frühzeitige Tote gibt es in der Schweiz wegen </a:t>
            </a:r>
          </a:p>
          <a:p>
            <a:r>
              <a:rPr lang="de-CH" sz="2400" b="1" dirty="0">
                <a:solidFill>
                  <a:schemeClr val="bg1"/>
                </a:solidFill>
                <a:latin typeface="Florin Sans" panose="02000000000000000000" pitchFamily="2" charset="0"/>
                <a:ea typeface="Florin Sans" panose="02000000000000000000" pitchFamily="2" charset="0"/>
              </a:rPr>
              <a:t>dem Rauchen? </a:t>
            </a:r>
            <a:r>
              <a:rPr lang="de-DE" sz="2400" i="1" dirty="0">
                <a:latin typeface="Florin Sans" panose="02000000000000000000" pitchFamily="2" charset="0"/>
                <a:ea typeface="Florin Sans" panose="02000000000000000000" pitchFamily="2" charset="0"/>
              </a:rPr>
              <a:t>Schreibe eine Zahl (max. 60‘000)</a:t>
            </a:r>
            <a:endParaRPr lang="de-CH" sz="2400" dirty="0">
              <a:solidFill>
                <a:schemeClr val="bg1"/>
              </a:solidFill>
              <a:latin typeface="Florin Sans" panose="02000000000000000000" pitchFamily="2" charset="0"/>
              <a:ea typeface="Florin Sans" panose="02000000000000000000" pitchFamily="2" charset="0"/>
            </a:endParaRP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D668D055-8ADC-40A4-BFB8-56FAC5CF626B}"/>
              </a:ext>
            </a:extLst>
          </p:cNvPr>
          <p:cNvSpPr/>
          <p:nvPr/>
        </p:nvSpPr>
        <p:spPr>
          <a:xfrm rot="685848">
            <a:off x="1262541" y="1970122"/>
            <a:ext cx="4007555" cy="1209925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72E9638B-9DDF-4E11-BF29-9DBB9A10DE78}"/>
              </a:ext>
            </a:extLst>
          </p:cNvPr>
          <p:cNvSpPr/>
          <p:nvPr/>
        </p:nvSpPr>
        <p:spPr>
          <a:xfrm rot="20835383">
            <a:off x="603955" y="4097866"/>
            <a:ext cx="4007555" cy="1209925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83888C98-9AA1-4AC7-8183-55A7BC20E1E4}"/>
              </a:ext>
            </a:extLst>
          </p:cNvPr>
          <p:cNvSpPr/>
          <p:nvPr/>
        </p:nvSpPr>
        <p:spPr>
          <a:xfrm rot="1061821">
            <a:off x="5432191" y="4079641"/>
            <a:ext cx="4007555" cy="1209925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4CDC801F-6BE5-4617-85AF-2AEC8BD51531}"/>
              </a:ext>
            </a:extLst>
          </p:cNvPr>
          <p:cNvSpPr/>
          <p:nvPr/>
        </p:nvSpPr>
        <p:spPr>
          <a:xfrm rot="20700000">
            <a:off x="8537842" y="2571228"/>
            <a:ext cx="4007555" cy="1209925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C9679D5A-6821-41DF-A140-420D9BA27C74}"/>
              </a:ext>
            </a:extLst>
          </p:cNvPr>
          <p:cNvSpPr/>
          <p:nvPr/>
        </p:nvSpPr>
        <p:spPr>
          <a:xfrm rot="546323">
            <a:off x="3055350" y="5592703"/>
            <a:ext cx="4007555" cy="1209925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25261C17-9CF1-4AF8-8B44-71956D5853C6}"/>
              </a:ext>
            </a:extLst>
          </p:cNvPr>
          <p:cNvSpPr/>
          <p:nvPr/>
        </p:nvSpPr>
        <p:spPr>
          <a:xfrm rot="20518212">
            <a:off x="333342" y="7409691"/>
            <a:ext cx="4007555" cy="1209925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06B8353F-3846-4896-BEEC-E5F452927071}"/>
              </a:ext>
            </a:extLst>
          </p:cNvPr>
          <p:cNvSpPr/>
          <p:nvPr/>
        </p:nvSpPr>
        <p:spPr>
          <a:xfrm rot="21246668">
            <a:off x="8480374" y="6003117"/>
            <a:ext cx="4007555" cy="1209925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195A6FBA-31BB-48BA-A5C6-7342CA081F1B}"/>
              </a:ext>
            </a:extLst>
          </p:cNvPr>
          <p:cNvSpPr/>
          <p:nvPr/>
        </p:nvSpPr>
        <p:spPr>
          <a:xfrm rot="523288">
            <a:off x="7049911" y="7829904"/>
            <a:ext cx="4007555" cy="1209925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/>
          </a:p>
        </p:txBody>
      </p:sp>
      <p:pic>
        <p:nvPicPr>
          <p:cNvPr id="15" name="Grafik 14">
            <a:extLst>
              <a:ext uri="{FF2B5EF4-FFF2-40B4-BE49-F238E27FC236}">
                <a16:creationId xmlns:a16="http://schemas.microsoft.com/office/drawing/2014/main" id="{99F2CE57-23FC-4F9D-A099-A482739414B7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423" b="27345"/>
          <a:stretch/>
        </p:blipFill>
        <p:spPr bwMode="auto">
          <a:xfrm>
            <a:off x="9933212" y="396249"/>
            <a:ext cx="2699657" cy="92725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7" name="Grafik 16" descr="Senden">
            <a:extLst>
              <a:ext uri="{FF2B5EF4-FFF2-40B4-BE49-F238E27FC236}">
                <a16:creationId xmlns:a16="http://schemas.microsoft.com/office/drawing/2014/main" id="{11898424-E05E-447C-937F-1C6849D8A6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248347" y="4564915"/>
            <a:ext cx="914400" cy="914400"/>
          </a:xfrm>
          <a:prstGeom prst="rect">
            <a:avLst/>
          </a:prstGeom>
        </p:spPr>
      </p:pic>
      <p:pic>
        <p:nvPicPr>
          <p:cNvPr id="19" name="Grafik 18" descr="Grinsendes Gesicht ohne Füllung">
            <a:extLst>
              <a:ext uri="{FF2B5EF4-FFF2-40B4-BE49-F238E27FC236}">
                <a16:creationId xmlns:a16="http://schemas.microsoft.com/office/drawing/2014/main" id="{B93B6A12-E858-4BAC-9C1A-1436FBC031D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531243" y="7703904"/>
            <a:ext cx="914400" cy="914400"/>
          </a:xfrm>
          <a:prstGeom prst="rect">
            <a:avLst/>
          </a:prstGeom>
        </p:spPr>
      </p:pic>
      <p:pic>
        <p:nvPicPr>
          <p:cNvPr id="21" name="Grafik 20" descr="Fußabdrücke">
            <a:extLst>
              <a:ext uri="{FF2B5EF4-FFF2-40B4-BE49-F238E27FC236}">
                <a16:creationId xmlns:a16="http://schemas.microsoft.com/office/drawing/2014/main" id="{C1EE88E0-E1C6-4321-84DF-4193E8F9448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44192" y="2907003"/>
            <a:ext cx="914400" cy="914400"/>
          </a:xfrm>
          <a:prstGeom prst="rect">
            <a:avLst/>
          </a:prstGeom>
        </p:spPr>
      </p:pic>
      <p:pic>
        <p:nvPicPr>
          <p:cNvPr id="23" name="Grafik 22" descr="Rakete">
            <a:extLst>
              <a:ext uri="{FF2B5EF4-FFF2-40B4-BE49-F238E27FC236}">
                <a16:creationId xmlns:a16="http://schemas.microsoft.com/office/drawing/2014/main" id="{047746FC-E730-4010-BFA5-D6E5337AFFB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rot="16200000">
            <a:off x="10368640" y="4004156"/>
            <a:ext cx="914400" cy="914400"/>
          </a:xfrm>
          <a:prstGeom prst="rect">
            <a:avLst/>
          </a:prstGeom>
        </p:spPr>
      </p:pic>
      <p:pic>
        <p:nvPicPr>
          <p:cNvPr id="25" name="Grafik 24" descr="Glühlampe">
            <a:extLst>
              <a:ext uri="{FF2B5EF4-FFF2-40B4-BE49-F238E27FC236}">
                <a16:creationId xmlns:a16="http://schemas.microsoft.com/office/drawing/2014/main" id="{20531111-4FD1-4C62-9C98-6C80981F4B1B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157478" y="6206095"/>
            <a:ext cx="914400" cy="914400"/>
          </a:xfrm>
          <a:prstGeom prst="rect">
            <a:avLst/>
          </a:prstGeom>
        </p:spPr>
      </p:pic>
      <p:pic>
        <p:nvPicPr>
          <p:cNvPr id="27" name="Grafik 26" descr="Gitarre">
            <a:extLst>
              <a:ext uri="{FF2B5EF4-FFF2-40B4-BE49-F238E27FC236}">
                <a16:creationId xmlns:a16="http://schemas.microsoft.com/office/drawing/2014/main" id="{8170B06B-6F69-4266-8108-2C83979EAD4C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5397983" y="2182924"/>
            <a:ext cx="914400" cy="914400"/>
          </a:xfrm>
          <a:prstGeom prst="rect">
            <a:avLst/>
          </a:prstGeom>
        </p:spPr>
      </p:pic>
      <p:pic>
        <p:nvPicPr>
          <p:cNvPr id="29" name="Grafik 28" descr="Rad">
            <a:extLst>
              <a:ext uri="{FF2B5EF4-FFF2-40B4-BE49-F238E27FC236}">
                <a16:creationId xmlns:a16="http://schemas.microsoft.com/office/drawing/2014/main" id="{C5324FF6-232E-4217-93A0-BC27A9116B68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 rot="527725">
            <a:off x="10304107" y="7246704"/>
            <a:ext cx="914400" cy="914400"/>
          </a:xfrm>
          <a:prstGeom prst="rect">
            <a:avLst/>
          </a:prstGeom>
        </p:spPr>
      </p:pic>
      <p:sp>
        <p:nvSpPr>
          <p:cNvPr id="30" name="Textfeld 29">
            <a:extLst>
              <a:ext uri="{FF2B5EF4-FFF2-40B4-BE49-F238E27FC236}">
                <a16:creationId xmlns:a16="http://schemas.microsoft.com/office/drawing/2014/main" id="{7F21558C-FC46-407C-B7F9-47B9542E56B7}"/>
              </a:ext>
            </a:extLst>
          </p:cNvPr>
          <p:cNvSpPr txBox="1"/>
          <p:nvPr/>
        </p:nvSpPr>
        <p:spPr>
          <a:xfrm>
            <a:off x="6400800" y="1527359"/>
            <a:ext cx="19784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b="1" dirty="0">
                <a:solidFill>
                  <a:srgbClr val="ED9158"/>
                </a:solidFill>
                <a:latin typeface="Florin Sans" panose="02000000000000000000" pitchFamily="2" charset="0"/>
                <a:ea typeface="Florin Sans" panose="02000000000000000000" pitchFamily="2" charset="0"/>
              </a:rPr>
              <a:t>Richtige Antwort: </a:t>
            </a:r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10B7C349-890C-494B-944E-DF2BA7EAFAAC}"/>
              </a:ext>
            </a:extLst>
          </p:cNvPr>
          <p:cNvSpPr/>
          <p:nvPr/>
        </p:nvSpPr>
        <p:spPr>
          <a:xfrm>
            <a:off x="8251370" y="248202"/>
            <a:ext cx="1491343" cy="1754770"/>
          </a:xfrm>
          <a:prstGeom prst="rect">
            <a:avLst/>
          </a:prstGeom>
          <a:noFill/>
          <a:ln>
            <a:solidFill>
              <a:srgbClr val="E978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8016" tIns="64008" rIns="128016" bIns="6400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CH" sz="3528" dirty="0"/>
          </a:p>
        </p:txBody>
      </p:sp>
    </p:spTree>
    <p:extLst>
      <p:ext uri="{BB962C8B-B14F-4D97-AF65-F5344CB8AC3E}">
        <p14:creationId xmlns:p14="http://schemas.microsoft.com/office/powerpoint/2010/main" val="1088537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>
            <a:extLst>
              <a:ext uri="{FF2B5EF4-FFF2-40B4-BE49-F238E27FC236}">
                <a16:creationId xmlns:a16="http://schemas.microsoft.com/office/drawing/2014/main" id="{2E1DDDAD-3554-4DFB-9F27-43AFE8273C4A}"/>
              </a:ext>
            </a:extLst>
          </p:cNvPr>
          <p:cNvSpPr/>
          <p:nvPr/>
        </p:nvSpPr>
        <p:spPr>
          <a:xfrm>
            <a:off x="0" y="276573"/>
            <a:ext cx="9720943" cy="1144214"/>
          </a:xfrm>
          <a:prstGeom prst="rect">
            <a:avLst/>
          </a:prstGeom>
          <a:solidFill>
            <a:srgbClr val="73D0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8016" tIns="64008" rIns="128016" bIns="6400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CH" sz="3528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74E55A50-D1A7-4FBB-9459-08F0A50659BD}"/>
              </a:ext>
            </a:extLst>
          </p:cNvPr>
          <p:cNvSpPr txBox="1"/>
          <p:nvPr/>
        </p:nvSpPr>
        <p:spPr>
          <a:xfrm>
            <a:off x="390596" y="396249"/>
            <a:ext cx="78607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400" b="1" dirty="0">
                <a:solidFill>
                  <a:schemeClr val="bg1"/>
                </a:solidFill>
                <a:latin typeface="Florin Sans" panose="02000000000000000000" pitchFamily="2" charset="0"/>
                <a:ea typeface="Florin Sans" panose="02000000000000000000" pitchFamily="2" charset="0"/>
              </a:rPr>
              <a:t>Wie hoch sind die jährlichen Kosten in der Schweiz, die durch den Tabakkonsum jedes Jahr entstehen? </a:t>
            </a:r>
            <a:r>
              <a:rPr lang="de-DE" sz="2400" b="1" dirty="0">
                <a:solidFill>
                  <a:schemeClr val="bg1"/>
                </a:solidFill>
                <a:latin typeface="Florin Sans" panose="02000000000000000000" pitchFamily="2" charset="0"/>
                <a:ea typeface="Florin Sans" panose="02000000000000000000" pitchFamily="2" charset="0"/>
              </a:rPr>
              <a:t> </a:t>
            </a:r>
            <a:endParaRPr lang="de-CH" sz="2400" dirty="0">
              <a:solidFill>
                <a:schemeClr val="bg1"/>
              </a:solidFill>
              <a:latin typeface="Florin Sans" panose="02000000000000000000" pitchFamily="2" charset="0"/>
              <a:ea typeface="Florin Sans" panose="02000000000000000000" pitchFamily="2" charset="0"/>
            </a:endParaRP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D668D055-8ADC-40A4-BFB8-56FAC5CF626B}"/>
              </a:ext>
            </a:extLst>
          </p:cNvPr>
          <p:cNvSpPr/>
          <p:nvPr/>
        </p:nvSpPr>
        <p:spPr>
          <a:xfrm rot="685848">
            <a:off x="1262541" y="1970122"/>
            <a:ext cx="4007555" cy="1209925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72E9638B-9DDF-4E11-BF29-9DBB9A10DE78}"/>
              </a:ext>
            </a:extLst>
          </p:cNvPr>
          <p:cNvSpPr/>
          <p:nvPr/>
        </p:nvSpPr>
        <p:spPr>
          <a:xfrm rot="20835383">
            <a:off x="603955" y="4097866"/>
            <a:ext cx="4007555" cy="1209925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83888C98-9AA1-4AC7-8183-55A7BC20E1E4}"/>
              </a:ext>
            </a:extLst>
          </p:cNvPr>
          <p:cNvSpPr/>
          <p:nvPr/>
        </p:nvSpPr>
        <p:spPr>
          <a:xfrm rot="1061821">
            <a:off x="5432191" y="4079641"/>
            <a:ext cx="4007555" cy="1209925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4CDC801F-6BE5-4617-85AF-2AEC8BD51531}"/>
              </a:ext>
            </a:extLst>
          </p:cNvPr>
          <p:cNvSpPr/>
          <p:nvPr/>
        </p:nvSpPr>
        <p:spPr>
          <a:xfrm rot="20700000">
            <a:off x="8537842" y="2571228"/>
            <a:ext cx="4007555" cy="1209925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C9679D5A-6821-41DF-A140-420D9BA27C74}"/>
              </a:ext>
            </a:extLst>
          </p:cNvPr>
          <p:cNvSpPr/>
          <p:nvPr/>
        </p:nvSpPr>
        <p:spPr>
          <a:xfrm rot="546323">
            <a:off x="3055350" y="5592703"/>
            <a:ext cx="4007555" cy="1209925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25261C17-9CF1-4AF8-8B44-71956D5853C6}"/>
              </a:ext>
            </a:extLst>
          </p:cNvPr>
          <p:cNvSpPr/>
          <p:nvPr/>
        </p:nvSpPr>
        <p:spPr>
          <a:xfrm rot="20518212">
            <a:off x="333342" y="7409691"/>
            <a:ext cx="4007555" cy="1209925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06B8353F-3846-4896-BEEC-E5F452927071}"/>
              </a:ext>
            </a:extLst>
          </p:cNvPr>
          <p:cNvSpPr/>
          <p:nvPr/>
        </p:nvSpPr>
        <p:spPr>
          <a:xfrm rot="21246668">
            <a:off x="8480374" y="6003117"/>
            <a:ext cx="4007555" cy="1209925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195A6FBA-31BB-48BA-A5C6-7342CA081F1B}"/>
              </a:ext>
            </a:extLst>
          </p:cNvPr>
          <p:cNvSpPr/>
          <p:nvPr/>
        </p:nvSpPr>
        <p:spPr>
          <a:xfrm rot="523288">
            <a:off x="7049911" y="7829904"/>
            <a:ext cx="4007555" cy="1209925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/>
          </a:p>
        </p:txBody>
      </p:sp>
      <p:pic>
        <p:nvPicPr>
          <p:cNvPr id="15" name="Grafik 14">
            <a:extLst>
              <a:ext uri="{FF2B5EF4-FFF2-40B4-BE49-F238E27FC236}">
                <a16:creationId xmlns:a16="http://schemas.microsoft.com/office/drawing/2014/main" id="{99F2CE57-23FC-4F9D-A099-A482739414B7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423" b="27345"/>
          <a:stretch/>
        </p:blipFill>
        <p:spPr bwMode="auto">
          <a:xfrm>
            <a:off x="9933212" y="396249"/>
            <a:ext cx="2699657" cy="92725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7" name="Grafik 16" descr="Senden">
            <a:extLst>
              <a:ext uri="{FF2B5EF4-FFF2-40B4-BE49-F238E27FC236}">
                <a16:creationId xmlns:a16="http://schemas.microsoft.com/office/drawing/2014/main" id="{11898424-E05E-447C-937F-1C6849D8A6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248347" y="4564915"/>
            <a:ext cx="914400" cy="914400"/>
          </a:xfrm>
          <a:prstGeom prst="rect">
            <a:avLst/>
          </a:prstGeom>
        </p:spPr>
      </p:pic>
      <p:pic>
        <p:nvPicPr>
          <p:cNvPr id="19" name="Grafik 18" descr="Grinsendes Gesicht ohne Füllung">
            <a:extLst>
              <a:ext uri="{FF2B5EF4-FFF2-40B4-BE49-F238E27FC236}">
                <a16:creationId xmlns:a16="http://schemas.microsoft.com/office/drawing/2014/main" id="{B93B6A12-E858-4BAC-9C1A-1436FBC031D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531243" y="7703904"/>
            <a:ext cx="914400" cy="914400"/>
          </a:xfrm>
          <a:prstGeom prst="rect">
            <a:avLst/>
          </a:prstGeom>
        </p:spPr>
      </p:pic>
      <p:pic>
        <p:nvPicPr>
          <p:cNvPr id="21" name="Grafik 20" descr="Fußabdrücke">
            <a:extLst>
              <a:ext uri="{FF2B5EF4-FFF2-40B4-BE49-F238E27FC236}">
                <a16:creationId xmlns:a16="http://schemas.microsoft.com/office/drawing/2014/main" id="{C1EE88E0-E1C6-4321-84DF-4193E8F9448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44192" y="2907003"/>
            <a:ext cx="914400" cy="914400"/>
          </a:xfrm>
          <a:prstGeom prst="rect">
            <a:avLst/>
          </a:prstGeom>
        </p:spPr>
      </p:pic>
      <p:pic>
        <p:nvPicPr>
          <p:cNvPr id="23" name="Grafik 22" descr="Rakete">
            <a:extLst>
              <a:ext uri="{FF2B5EF4-FFF2-40B4-BE49-F238E27FC236}">
                <a16:creationId xmlns:a16="http://schemas.microsoft.com/office/drawing/2014/main" id="{047746FC-E730-4010-BFA5-D6E5337AFFB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rot="16200000">
            <a:off x="10368640" y="4004156"/>
            <a:ext cx="914400" cy="914400"/>
          </a:xfrm>
          <a:prstGeom prst="rect">
            <a:avLst/>
          </a:prstGeom>
        </p:spPr>
      </p:pic>
      <p:pic>
        <p:nvPicPr>
          <p:cNvPr id="25" name="Grafik 24" descr="Glühlampe">
            <a:extLst>
              <a:ext uri="{FF2B5EF4-FFF2-40B4-BE49-F238E27FC236}">
                <a16:creationId xmlns:a16="http://schemas.microsoft.com/office/drawing/2014/main" id="{20531111-4FD1-4C62-9C98-6C80981F4B1B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157478" y="6206095"/>
            <a:ext cx="914400" cy="914400"/>
          </a:xfrm>
          <a:prstGeom prst="rect">
            <a:avLst/>
          </a:prstGeom>
        </p:spPr>
      </p:pic>
      <p:pic>
        <p:nvPicPr>
          <p:cNvPr id="27" name="Grafik 26" descr="Gitarre">
            <a:extLst>
              <a:ext uri="{FF2B5EF4-FFF2-40B4-BE49-F238E27FC236}">
                <a16:creationId xmlns:a16="http://schemas.microsoft.com/office/drawing/2014/main" id="{8170B06B-6F69-4266-8108-2C83979EAD4C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5397983" y="2182924"/>
            <a:ext cx="914400" cy="914400"/>
          </a:xfrm>
          <a:prstGeom prst="rect">
            <a:avLst/>
          </a:prstGeom>
        </p:spPr>
      </p:pic>
      <p:pic>
        <p:nvPicPr>
          <p:cNvPr id="29" name="Grafik 28" descr="Rad">
            <a:extLst>
              <a:ext uri="{FF2B5EF4-FFF2-40B4-BE49-F238E27FC236}">
                <a16:creationId xmlns:a16="http://schemas.microsoft.com/office/drawing/2014/main" id="{C5324FF6-232E-4217-93A0-BC27A9116B68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 rot="527725">
            <a:off x="10304107" y="7246704"/>
            <a:ext cx="914400" cy="914400"/>
          </a:xfrm>
          <a:prstGeom prst="rect">
            <a:avLst/>
          </a:prstGeom>
        </p:spPr>
      </p:pic>
      <p:sp>
        <p:nvSpPr>
          <p:cNvPr id="30" name="Textfeld 29">
            <a:extLst>
              <a:ext uri="{FF2B5EF4-FFF2-40B4-BE49-F238E27FC236}">
                <a16:creationId xmlns:a16="http://schemas.microsoft.com/office/drawing/2014/main" id="{7F21558C-FC46-407C-B7F9-47B9542E56B7}"/>
              </a:ext>
            </a:extLst>
          </p:cNvPr>
          <p:cNvSpPr txBox="1"/>
          <p:nvPr/>
        </p:nvSpPr>
        <p:spPr>
          <a:xfrm>
            <a:off x="6400800" y="1527359"/>
            <a:ext cx="19784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b="1" dirty="0">
                <a:solidFill>
                  <a:srgbClr val="0E5351"/>
                </a:solidFill>
                <a:latin typeface="Florin Sans" panose="02000000000000000000" pitchFamily="2" charset="0"/>
                <a:ea typeface="Florin Sans" panose="02000000000000000000" pitchFamily="2" charset="0"/>
              </a:rPr>
              <a:t>Richtige Antwort: </a:t>
            </a:r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10B7C349-890C-494B-944E-DF2BA7EAFAAC}"/>
              </a:ext>
            </a:extLst>
          </p:cNvPr>
          <p:cNvSpPr/>
          <p:nvPr/>
        </p:nvSpPr>
        <p:spPr>
          <a:xfrm>
            <a:off x="8251370" y="248202"/>
            <a:ext cx="1491343" cy="1754770"/>
          </a:xfrm>
          <a:prstGeom prst="rect">
            <a:avLst/>
          </a:prstGeom>
          <a:noFill/>
          <a:ln>
            <a:solidFill>
              <a:srgbClr val="4BB1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8016" tIns="64008" rIns="128016" bIns="6400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CH" sz="3528" dirty="0"/>
          </a:p>
        </p:txBody>
      </p:sp>
    </p:spTree>
    <p:extLst>
      <p:ext uri="{BB962C8B-B14F-4D97-AF65-F5344CB8AC3E}">
        <p14:creationId xmlns:p14="http://schemas.microsoft.com/office/powerpoint/2010/main" val="10156270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56</Words>
  <Application>Microsoft Office PowerPoint</Application>
  <PresentationFormat>A3-Papier (297 x 420 mm)</PresentationFormat>
  <Paragraphs>7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Florin Sans</vt:lpstr>
      <vt:lpstr>Office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Oliver Padlina</dc:creator>
  <cp:lastModifiedBy>Oliver Padlina</cp:lastModifiedBy>
  <cp:revision>4</cp:revision>
  <cp:lastPrinted>2018-05-14T09:19:02Z</cp:lastPrinted>
  <dcterms:created xsi:type="dcterms:W3CDTF">2018-05-14T08:55:59Z</dcterms:created>
  <dcterms:modified xsi:type="dcterms:W3CDTF">2018-11-09T09:23:53Z</dcterms:modified>
</cp:coreProperties>
</file>