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85D"/>
    <a:srgbClr val="D8BEEC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9" autoAdjust="0"/>
    <p:restoredTop sz="87269" autoAdjust="0"/>
  </p:normalViewPr>
  <p:slideViewPr>
    <p:cSldViewPr snapToGrid="0">
      <p:cViewPr varScale="1">
        <p:scale>
          <a:sx n="118" d="100"/>
          <a:sy n="118" d="100"/>
        </p:scale>
        <p:origin x="2081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D3C76440-0D72-4214-AA68-62B78CE875B8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C763A0FD-EFA5-458B-AAA6-5CA3D7CC3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375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3A0FD-EFA5-458B-AAA6-5CA3D7CC3C2E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739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3A0FD-EFA5-458B-AAA6-5CA3D7CC3C2E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325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3A0FD-EFA5-458B-AAA6-5CA3D7CC3C2E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339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3A0FD-EFA5-458B-AAA6-5CA3D7CC3C2E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7767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3A0FD-EFA5-458B-AAA6-5CA3D7CC3C2E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4864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3A0FD-EFA5-458B-AAA6-5CA3D7CC3C2E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7162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3A0FD-EFA5-458B-AAA6-5CA3D7CC3C2E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51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46A7-CDC4-4306-99ED-629BE310B00D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BFCD-F29B-4F13-A8DC-44414BC9B8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6361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46A7-CDC4-4306-99ED-629BE310B00D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BFCD-F29B-4F13-A8DC-44414BC9B8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405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46A7-CDC4-4306-99ED-629BE310B00D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BFCD-F29B-4F13-A8DC-44414BC9B8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318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46A7-CDC4-4306-99ED-629BE310B00D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BFCD-F29B-4F13-A8DC-44414BC9B8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410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46A7-CDC4-4306-99ED-629BE310B00D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BFCD-F29B-4F13-A8DC-44414BC9B8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45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46A7-CDC4-4306-99ED-629BE310B00D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BFCD-F29B-4F13-A8DC-44414BC9B8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315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46A7-CDC4-4306-99ED-629BE310B00D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BFCD-F29B-4F13-A8DC-44414BC9B8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407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46A7-CDC4-4306-99ED-629BE310B00D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BFCD-F29B-4F13-A8DC-44414BC9B8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24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46A7-CDC4-4306-99ED-629BE310B00D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BFCD-F29B-4F13-A8DC-44414BC9B8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631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46A7-CDC4-4306-99ED-629BE310B00D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BFCD-F29B-4F13-A8DC-44414BC9B8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532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46A7-CDC4-4306-99ED-629BE310B00D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BFCD-F29B-4F13-A8DC-44414BC9B8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22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446A7-CDC4-4306-99ED-629BE310B00D}" type="datetimeFigureOut">
              <a:rPr lang="de-CH" smtClean="0"/>
              <a:t>14.05.2018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CBFCD-F29B-4F13-A8DC-44414BC9B8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188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AC5B599-1364-4D03-BC24-6659A7EB59E6}"/>
              </a:ext>
            </a:extLst>
          </p:cNvPr>
          <p:cNvSpPr txBox="1"/>
          <p:nvPr/>
        </p:nvSpPr>
        <p:spPr>
          <a:xfrm>
            <a:off x="1413122" y="1843950"/>
            <a:ext cx="631775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0" dirty="0">
                <a:solidFill>
                  <a:srgbClr val="FF0000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100%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368AAE-9F66-4DDE-8ED6-B30B41C3E553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96D53AE-9187-46D2-A7E3-277CDAD39F8F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3758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upload.wikimedia.org/wikipedia/commons/thumb/5/5a/Wappen_Z%C3%BCrich_matt.svg/406px-Wappen_Z%C3%BCrich_matt.svg.png">
            <a:extLst>
              <a:ext uri="{FF2B5EF4-FFF2-40B4-BE49-F238E27FC236}">
                <a16:creationId xmlns:a16="http://schemas.microsoft.com/office/drawing/2014/main" id="{BB96B0C9-E931-4ECE-B8D8-B1F0051D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241284"/>
            <a:ext cx="386715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3745491" y="422809"/>
            <a:ext cx="1653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latin typeface="Florin Sans" panose="02000000000000000000" pitchFamily="2" charset="0"/>
                <a:ea typeface="Florin Sans" panose="02000000000000000000" pitchFamily="2" charset="0"/>
              </a:rPr>
              <a:t>Zürich</a:t>
            </a:r>
            <a:endParaRPr lang="de-CH" sz="10000" dirty="0"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pic>
        <p:nvPicPr>
          <p:cNvPr id="7" name="Grafik 6" descr="Bildergebnis für karte kantonen schweiz">
            <a:extLst>
              <a:ext uri="{FF2B5EF4-FFF2-40B4-BE49-F238E27FC236}">
                <a16:creationId xmlns:a16="http://schemas.microsoft.com/office/drawing/2014/main" id="{4FA0DA94-AD70-4275-AC6A-AC5D09F09F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" y="1229446"/>
            <a:ext cx="2387320" cy="156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71A6AE4-076F-47E3-B670-FEC938548708}"/>
              </a:ext>
            </a:extLst>
          </p:cNvPr>
          <p:cNvCxnSpPr/>
          <p:nvPr/>
        </p:nvCxnSpPr>
        <p:spPr>
          <a:xfrm>
            <a:off x="1545579" y="1601595"/>
            <a:ext cx="132304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41E2E9D-6227-4B91-88E0-FBBCFCBB210E}"/>
              </a:ext>
            </a:extLst>
          </p:cNvPr>
          <p:cNvSpPr txBox="1"/>
          <p:nvPr/>
        </p:nvSpPr>
        <p:spPr>
          <a:xfrm>
            <a:off x="0" y="60550"/>
            <a:ext cx="5043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Wie viel Wald wird weltweit jedes Jahr für den Tabakanbau gerodet?</a:t>
            </a:r>
          </a:p>
        </p:txBody>
      </p:sp>
    </p:spTree>
    <p:extLst>
      <p:ext uri="{BB962C8B-B14F-4D97-AF65-F5344CB8AC3E}">
        <p14:creationId xmlns:p14="http://schemas.microsoft.com/office/powerpoint/2010/main" val="3584080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upload.wikimedia.org/wikipedia/commons/thumb/c/c5/Coat_of_arms_of_canton_of_St._Gallen.svg/531px-Coat_of_arms_of_canton_of_St._Gallen.svg.png">
            <a:extLst>
              <a:ext uri="{FF2B5EF4-FFF2-40B4-BE49-F238E27FC236}">
                <a16:creationId xmlns:a16="http://schemas.microsoft.com/office/drawing/2014/main" id="{576F82DD-2796-4E8F-AB9D-9C0AC5CF7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230158"/>
            <a:ext cx="3876042" cy="488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3335925" y="422809"/>
            <a:ext cx="2472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latin typeface="Florin Sans" panose="02000000000000000000" pitchFamily="2" charset="0"/>
                <a:ea typeface="Florin Sans" panose="02000000000000000000" pitchFamily="2" charset="0"/>
              </a:rPr>
              <a:t>St. Gallen</a:t>
            </a:r>
            <a:endParaRPr lang="de-CH" sz="10000" dirty="0"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pic>
        <p:nvPicPr>
          <p:cNvPr id="7" name="Grafik 6" descr="Bildergebnis für karte kantonen schweiz">
            <a:extLst>
              <a:ext uri="{FF2B5EF4-FFF2-40B4-BE49-F238E27FC236}">
                <a16:creationId xmlns:a16="http://schemas.microsoft.com/office/drawing/2014/main" id="{4FA0DA94-AD70-4275-AC6A-AC5D09F09F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" y="1229446"/>
            <a:ext cx="2387320" cy="156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71A6AE4-076F-47E3-B670-FEC938548708}"/>
              </a:ext>
            </a:extLst>
          </p:cNvPr>
          <p:cNvCxnSpPr>
            <a:cxnSpLocks/>
          </p:cNvCxnSpPr>
          <p:nvPr/>
        </p:nvCxnSpPr>
        <p:spPr>
          <a:xfrm>
            <a:off x="1792386" y="1601595"/>
            <a:ext cx="1076241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57652D18-6818-411D-A3FE-60C02CB2A558}"/>
              </a:ext>
            </a:extLst>
          </p:cNvPr>
          <p:cNvSpPr txBox="1"/>
          <p:nvPr/>
        </p:nvSpPr>
        <p:spPr>
          <a:xfrm>
            <a:off x="0" y="60550"/>
            <a:ext cx="5043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Wie viel Wald wird weltweit jedes Jahr für den Tabakanbau gerodet?</a:t>
            </a:r>
          </a:p>
        </p:txBody>
      </p:sp>
    </p:spTree>
    <p:extLst>
      <p:ext uri="{BB962C8B-B14F-4D97-AF65-F5344CB8AC3E}">
        <p14:creationId xmlns:p14="http://schemas.microsoft.com/office/powerpoint/2010/main" val="547334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Wappen von Bern">
            <a:extLst>
              <a:ext uri="{FF2B5EF4-FFF2-40B4-BE49-F238E27FC236}">
                <a16:creationId xmlns:a16="http://schemas.microsoft.com/office/drawing/2014/main" id="{277518E0-BD47-41F5-A1E4-D07507284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241284"/>
            <a:ext cx="387667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3933844" y="422809"/>
            <a:ext cx="1276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latin typeface="Florin Sans" panose="02000000000000000000" pitchFamily="2" charset="0"/>
                <a:ea typeface="Florin Sans" panose="02000000000000000000" pitchFamily="2" charset="0"/>
              </a:rPr>
              <a:t>Bern</a:t>
            </a:r>
            <a:endParaRPr lang="de-CH" sz="10000" dirty="0"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pic>
        <p:nvPicPr>
          <p:cNvPr id="7" name="Grafik 6" descr="Bildergebnis für karte kantonen schweiz">
            <a:extLst>
              <a:ext uri="{FF2B5EF4-FFF2-40B4-BE49-F238E27FC236}">
                <a16:creationId xmlns:a16="http://schemas.microsoft.com/office/drawing/2014/main" id="{4FA0DA94-AD70-4275-AC6A-AC5D09F09F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" y="1229446"/>
            <a:ext cx="2387320" cy="156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71A6AE4-076F-47E3-B670-FEC938548708}"/>
              </a:ext>
            </a:extLst>
          </p:cNvPr>
          <p:cNvCxnSpPr>
            <a:cxnSpLocks/>
          </p:cNvCxnSpPr>
          <p:nvPr/>
        </p:nvCxnSpPr>
        <p:spPr>
          <a:xfrm>
            <a:off x="1007458" y="1983357"/>
            <a:ext cx="1861169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6087CB61-A04E-41A4-A06E-D7BD9D9ED54D}"/>
              </a:ext>
            </a:extLst>
          </p:cNvPr>
          <p:cNvSpPr txBox="1"/>
          <p:nvPr/>
        </p:nvSpPr>
        <p:spPr>
          <a:xfrm>
            <a:off x="0" y="60550"/>
            <a:ext cx="5043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Wie viel Wald wird weltweit jedes Jahr für den Tabakanbau gerodet?</a:t>
            </a:r>
          </a:p>
        </p:txBody>
      </p:sp>
    </p:spTree>
    <p:extLst>
      <p:ext uri="{BB962C8B-B14F-4D97-AF65-F5344CB8AC3E}">
        <p14:creationId xmlns:p14="http://schemas.microsoft.com/office/powerpoint/2010/main" val="2375717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upload.wikimedia.org/wikipedia/commons/8/83/Wappen_Graub%C3%BCnden.png">
            <a:extLst>
              <a:ext uri="{FF2B5EF4-FFF2-40B4-BE49-F238E27FC236}">
                <a16:creationId xmlns:a16="http://schemas.microsoft.com/office/drawing/2014/main" id="{1CD2B5F5-1307-4D71-8A78-520A34587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4" y="1241284"/>
            <a:ext cx="3889294" cy="45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1829908" y="422809"/>
            <a:ext cx="5484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latin typeface="Florin Sans" panose="02000000000000000000" pitchFamily="2" charset="0"/>
                <a:ea typeface="Florin Sans" panose="02000000000000000000" pitchFamily="2" charset="0"/>
              </a:rPr>
              <a:t>Graubünden / </a:t>
            </a:r>
            <a:r>
              <a:rPr lang="de-CH" sz="4800" dirty="0" err="1">
                <a:latin typeface="Florin Sans" panose="02000000000000000000" pitchFamily="2" charset="0"/>
                <a:ea typeface="Florin Sans" panose="02000000000000000000" pitchFamily="2" charset="0"/>
              </a:rPr>
              <a:t>Grigioni</a:t>
            </a:r>
            <a:endParaRPr lang="de-CH" sz="10000" dirty="0"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pic>
        <p:nvPicPr>
          <p:cNvPr id="7" name="Grafik 6" descr="Bildergebnis für karte kantonen schweiz">
            <a:extLst>
              <a:ext uri="{FF2B5EF4-FFF2-40B4-BE49-F238E27FC236}">
                <a16:creationId xmlns:a16="http://schemas.microsoft.com/office/drawing/2014/main" id="{4FA0DA94-AD70-4275-AC6A-AC5D09F09F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" y="1229446"/>
            <a:ext cx="2387320" cy="156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71A6AE4-076F-47E3-B670-FEC938548708}"/>
              </a:ext>
            </a:extLst>
          </p:cNvPr>
          <p:cNvCxnSpPr>
            <a:cxnSpLocks/>
          </p:cNvCxnSpPr>
          <p:nvPr/>
        </p:nvCxnSpPr>
        <p:spPr>
          <a:xfrm>
            <a:off x="2253631" y="2096645"/>
            <a:ext cx="91035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AC1F0F5E-391E-41F0-B004-718B1EE83AF8}"/>
              </a:ext>
            </a:extLst>
          </p:cNvPr>
          <p:cNvSpPr txBox="1"/>
          <p:nvPr/>
        </p:nvSpPr>
        <p:spPr>
          <a:xfrm>
            <a:off x="0" y="60550"/>
            <a:ext cx="5043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Wie viel Wald wird weltweit jedes Jahr für den Tabakanbau gerodet?</a:t>
            </a:r>
          </a:p>
        </p:txBody>
      </p:sp>
    </p:spTree>
    <p:extLst>
      <p:ext uri="{BB962C8B-B14F-4D97-AF65-F5344CB8AC3E}">
        <p14:creationId xmlns:p14="http://schemas.microsoft.com/office/powerpoint/2010/main" val="3156205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3185247" y="422809"/>
            <a:ext cx="2773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solidFill>
                  <a:srgbClr val="00B050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Nirgendwo</a:t>
            </a:r>
            <a:endParaRPr lang="de-CH" sz="10000" dirty="0">
              <a:solidFill>
                <a:srgbClr val="00B050"/>
              </a:solidFill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pic>
        <p:nvPicPr>
          <p:cNvPr id="6146" name="Picture 2" descr="https://upload.wikimedia.org/wikipedia/commons/2/24/AYool_topography_15min.png">
            <a:extLst>
              <a:ext uri="{FF2B5EF4-FFF2-40B4-BE49-F238E27FC236}">
                <a16:creationId xmlns:a16="http://schemas.microsoft.com/office/drawing/2014/main" id="{2A2EE9F4-4549-4F5F-8717-D6BAF0C28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b="26541"/>
          <a:stretch/>
        </p:blipFill>
        <p:spPr bwMode="auto">
          <a:xfrm>
            <a:off x="651409" y="1617341"/>
            <a:ext cx="7841182" cy="406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34642CC-7CD2-447B-90E9-D5B8DBB697E0}"/>
              </a:ext>
            </a:extLst>
          </p:cNvPr>
          <p:cNvSpPr txBox="1"/>
          <p:nvPr/>
        </p:nvSpPr>
        <p:spPr>
          <a:xfrm>
            <a:off x="0" y="60550"/>
            <a:ext cx="8852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In welchen Ländern werden Kinder ab 5 Jahren gezwungen, in Tabakplantagen zu arbeiten, anstatt in die Schule zu gehen?</a:t>
            </a:r>
          </a:p>
        </p:txBody>
      </p:sp>
    </p:spTree>
    <p:extLst>
      <p:ext uri="{BB962C8B-B14F-4D97-AF65-F5344CB8AC3E}">
        <p14:creationId xmlns:p14="http://schemas.microsoft.com/office/powerpoint/2010/main" val="1278227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3986748" y="422809"/>
            <a:ext cx="1170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solidFill>
                  <a:srgbClr val="00B050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USA</a:t>
            </a:r>
            <a:endParaRPr lang="de-CH" sz="10000" dirty="0">
              <a:solidFill>
                <a:srgbClr val="00B050"/>
              </a:solidFill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pic>
        <p:nvPicPr>
          <p:cNvPr id="7170" name="Picture 2" descr="https://upload.wikimedia.org/wikipedia/commons/thumb/b/b6/Gilbert_Stuart_Williamstown_Portrait_of_George_Washington.jpg/1024px-Gilbert_Stuart_Williamstown_Portrait_of_George_Washington.jpg">
            <a:extLst>
              <a:ext uri="{FF2B5EF4-FFF2-40B4-BE49-F238E27FC236}">
                <a16:creationId xmlns:a16="http://schemas.microsoft.com/office/drawing/2014/main" id="{9B3F143F-8489-4C0C-8A91-000874C3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03" y="1362785"/>
            <a:ext cx="3867994" cy="470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96A686F-2FB3-4CB1-BE2F-937A25A47C12}"/>
              </a:ext>
            </a:extLst>
          </p:cNvPr>
          <p:cNvSpPr txBox="1"/>
          <p:nvPr/>
        </p:nvSpPr>
        <p:spPr>
          <a:xfrm>
            <a:off x="6571672" y="5398655"/>
            <a:ext cx="24661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Florin Sans" panose="02000000000000000000" pitchFamily="2" charset="0"/>
                <a:ea typeface="Florin Sans" panose="02000000000000000000" pitchFamily="2" charset="0"/>
              </a:rPr>
              <a:t>George Washington war der erste Präsident der Vereinigten Staaten.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5A858A-ACC3-4234-B423-49487F95E563}"/>
              </a:ext>
            </a:extLst>
          </p:cNvPr>
          <p:cNvSpPr txBox="1"/>
          <p:nvPr/>
        </p:nvSpPr>
        <p:spPr>
          <a:xfrm>
            <a:off x="0" y="60550"/>
            <a:ext cx="8852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In welchen Ländern werden Kinder ab 5 Jahren gezwungen, in Tabakplantagen zu arbeiten, anstatt in die Schule zu gehen?</a:t>
            </a:r>
          </a:p>
        </p:txBody>
      </p:sp>
    </p:spTree>
    <p:extLst>
      <p:ext uri="{BB962C8B-B14F-4D97-AF65-F5344CB8AC3E}">
        <p14:creationId xmlns:p14="http://schemas.microsoft.com/office/powerpoint/2010/main" val="1500445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3476995" y="422809"/>
            <a:ext cx="2190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solidFill>
                  <a:srgbClr val="00B050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Schweiz</a:t>
            </a:r>
            <a:endParaRPr lang="de-CH" sz="10000" dirty="0">
              <a:solidFill>
                <a:srgbClr val="00B050"/>
              </a:solidFill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96A686F-2FB3-4CB1-BE2F-937A25A47C12}"/>
              </a:ext>
            </a:extLst>
          </p:cNvPr>
          <p:cNvSpPr txBox="1"/>
          <p:nvPr/>
        </p:nvSpPr>
        <p:spPr>
          <a:xfrm>
            <a:off x="623454" y="5682763"/>
            <a:ext cx="7830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Florin Sans" panose="02000000000000000000" pitchFamily="2" charset="0"/>
                <a:ea typeface="Florin Sans" panose="02000000000000000000" pitchFamily="2" charset="0"/>
              </a:rPr>
              <a:t>Offizielles Foto des Bundesrates 2018 mit allen 7 Bundesräten und dem Bundeskanzler:</a:t>
            </a:r>
            <a:br>
              <a:rPr lang="de-CH" sz="1400" dirty="0">
                <a:latin typeface="Florin Sans" panose="02000000000000000000" pitchFamily="2" charset="0"/>
                <a:ea typeface="Florin Sans" panose="02000000000000000000" pitchFamily="2" charset="0"/>
              </a:rPr>
            </a:br>
            <a:r>
              <a:rPr lang="de-CH" sz="1400" dirty="0">
                <a:solidFill>
                  <a:schemeClr val="bg1">
                    <a:lumMod val="50000"/>
                  </a:schemeClr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Guy </a:t>
            </a:r>
            <a:r>
              <a:rPr lang="de-CH" sz="1400" dirty="0" err="1">
                <a:solidFill>
                  <a:schemeClr val="bg1">
                    <a:lumMod val="50000"/>
                  </a:schemeClr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Parmelin</a:t>
            </a:r>
            <a:r>
              <a:rPr lang="de-CH" sz="1400" dirty="0">
                <a:solidFill>
                  <a:schemeClr val="bg1">
                    <a:lumMod val="50000"/>
                  </a:schemeClr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 # Simonetta Sommaruga # Ueli Maurer # Alain Berset (Bundespräsident) # Doris Leuthard # </a:t>
            </a:r>
          </a:p>
          <a:p>
            <a:r>
              <a:rPr lang="de-CH" sz="1400" dirty="0">
                <a:solidFill>
                  <a:schemeClr val="bg1">
                    <a:lumMod val="50000"/>
                  </a:schemeClr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Johann Schneider-Ammann  # Ignazio Cassis # Walter Thurnherr (Bundeskanzler)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5A858A-ACC3-4234-B423-49487F95E563}"/>
              </a:ext>
            </a:extLst>
          </p:cNvPr>
          <p:cNvSpPr txBox="1"/>
          <p:nvPr/>
        </p:nvSpPr>
        <p:spPr>
          <a:xfrm>
            <a:off x="0" y="60550"/>
            <a:ext cx="8852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In welchen Ländern werden Kinder ab 5 Jahren gezwungen, in Tabakplantagen zu arbeiten, anstatt in die Schule zu gehen?</a:t>
            </a:r>
          </a:p>
        </p:txBody>
      </p:sp>
      <p:pic>
        <p:nvPicPr>
          <p:cNvPr id="8194" name="Picture 2" descr="https://upload.wikimedia.org/wikipedia/commons/1/18/Bundesrat_der_Schweiz_2018.gif">
            <a:extLst>
              <a:ext uri="{FF2B5EF4-FFF2-40B4-BE49-F238E27FC236}">
                <a16:creationId xmlns:a16="http://schemas.microsoft.com/office/drawing/2014/main" id="{1D92E50D-162A-40B3-BE9F-EB5B46DFF2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18" y="1308288"/>
            <a:ext cx="7763164" cy="436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92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3714241" y="422809"/>
            <a:ext cx="1715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solidFill>
                  <a:srgbClr val="00B050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Indien</a:t>
            </a:r>
            <a:endParaRPr lang="de-CH" sz="10000" dirty="0">
              <a:solidFill>
                <a:srgbClr val="00B050"/>
              </a:solidFill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96A686F-2FB3-4CB1-BE2F-937A25A47C12}"/>
              </a:ext>
            </a:extLst>
          </p:cNvPr>
          <p:cNvSpPr txBox="1"/>
          <p:nvPr/>
        </p:nvSpPr>
        <p:spPr>
          <a:xfrm>
            <a:off x="6821054" y="5077782"/>
            <a:ext cx="16325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Florin Sans" panose="02000000000000000000" pitchFamily="2" charset="0"/>
                <a:ea typeface="Florin Sans" panose="02000000000000000000" pitchFamily="2" charset="0"/>
              </a:rPr>
              <a:t>Das Taj Mahal wurde von Grossmogul Shah </a:t>
            </a:r>
            <a:r>
              <a:rPr lang="de-CH" sz="1400" dirty="0" err="1">
                <a:latin typeface="Florin Sans" panose="02000000000000000000" pitchFamily="2" charset="0"/>
                <a:ea typeface="Florin Sans" panose="02000000000000000000" pitchFamily="2" charset="0"/>
              </a:rPr>
              <a:t>Jahan</a:t>
            </a:r>
            <a:r>
              <a:rPr lang="de-CH" sz="1400" dirty="0">
                <a:latin typeface="Florin Sans" panose="02000000000000000000" pitchFamily="2" charset="0"/>
                <a:ea typeface="Florin Sans" panose="02000000000000000000" pitchFamily="2" charset="0"/>
              </a:rPr>
              <a:t> für seine Frau </a:t>
            </a:r>
            <a:r>
              <a:rPr lang="de-CH" sz="1400" dirty="0" err="1">
                <a:latin typeface="Florin Sans" panose="02000000000000000000" pitchFamily="2" charset="0"/>
                <a:ea typeface="Florin Sans" panose="02000000000000000000" pitchFamily="2" charset="0"/>
              </a:rPr>
              <a:t>Mumtaz</a:t>
            </a:r>
            <a:r>
              <a:rPr lang="de-CH" sz="1400" dirty="0">
                <a:latin typeface="Florin Sans" panose="02000000000000000000" pitchFamily="2" charset="0"/>
                <a:ea typeface="Florin Sans" panose="02000000000000000000" pitchFamily="2" charset="0"/>
              </a:rPr>
              <a:t> Mahal errichtet.</a:t>
            </a:r>
            <a:endParaRPr lang="de-CH" sz="1400" dirty="0">
              <a:solidFill>
                <a:schemeClr val="bg1">
                  <a:lumMod val="50000"/>
                </a:schemeClr>
              </a:solidFill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5A858A-ACC3-4234-B423-49487F95E563}"/>
              </a:ext>
            </a:extLst>
          </p:cNvPr>
          <p:cNvSpPr txBox="1"/>
          <p:nvPr/>
        </p:nvSpPr>
        <p:spPr>
          <a:xfrm>
            <a:off x="0" y="60550"/>
            <a:ext cx="8852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In welchen Ländern werden Kinder ab 5 Jahren gezwungen, in Tabakplantagen zu arbeiten, anstatt in die Schule zu gehen?</a:t>
            </a:r>
          </a:p>
        </p:txBody>
      </p:sp>
      <p:pic>
        <p:nvPicPr>
          <p:cNvPr id="9218" name="Picture 2" descr="https://upload.wikimedia.org/wikipedia/commons/4/4d/TajMahalbyAmalMongia.jpg">
            <a:extLst>
              <a:ext uri="{FF2B5EF4-FFF2-40B4-BE49-F238E27FC236}">
                <a16:creationId xmlns:a16="http://schemas.microsoft.com/office/drawing/2014/main" id="{A70A3CE7-1F8C-4323-B02D-27D9A6DD0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4" y="1191491"/>
            <a:ext cx="4971852" cy="49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9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3394443" y="422809"/>
            <a:ext cx="2355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solidFill>
                  <a:srgbClr val="00B050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Russland</a:t>
            </a:r>
            <a:endParaRPr lang="de-CH" sz="10000" dirty="0">
              <a:solidFill>
                <a:srgbClr val="00B050"/>
              </a:solidFill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96A686F-2FB3-4CB1-BE2F-937A25A47C12}"/>
              </a:ext>
            </a:extLst>
          </p:cNvPr>
          <p:cNvSpPr txBox="1"/>
          <p:nvPr/>
        </p:nvSpPr>
        <p:spPr>
          <a:xfrm>
            <a:off x="7389091" y="5493419"/>
            <a:ext cx="16325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Florin Sans" panose="02000000000000000000" pitchFamily="2" charset="0"/>
                <a:ea typeface="Florin Sans" panose="02000000000000000000" pitchFamily="2" charset="0"/>
              </a:rPr>
              <a:t>Moskau, die Hauptstadt Russlands</a:t>
            </a:r>
            <a:endParaRPr lang="de-CH" sz="1400" dirty="0">
              <a:solidFill>
                <a:schemeClr val="bg1">
                  <a:lumMod val="50000"/>
                </a:schemeClr>
              </a:solidFill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5A858A-ACC3-4234-B423-49487F95E563}"/>
              </a:ext>
            </a:extLst>
          </p:cNvPr>
          <p:cNvSpPr txBox="1"/>
          <p:nvPr/>
        </p:nvSpPr>
        <p:spPr>
          <a:xfrm>
            <a:off x="0" y="60550"/>
            <a:ext cx="8852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In welchen Ländern werden Kinder ab 5 Jahren gezwungen, in Tabakplantagen zu arbeiten, anstatt in die Schule zu gehen?</a:t>
            </a:r>
          </a:p>
        </p:txBody>
      </p:sp>
      <p:pic>
        <p:nvPicPr>
          <p:cNvPr id="11266" name="Picture 2" descr="https://upload.wikimedia.org/wikipedia/commons/e/ed/RedSquare_%28pixinn.net%29.jpg">
            <a:extLst>
              <a:ext uri="{FF2B5EF4-FFF2-40B4-BE49-F238E27FC236}">
                <a16:creationId xmlns:a16="http://schemas.microsoft.com/office/drawing/2014/main" id="{76342DFB-09B3-4010-ACFA-B4891C6F6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54" y="1522315"/>
            <a:ext cx="7004194" cy="464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57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3081060" y="422809"/>
            <a:ext cx="2981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solidFill>
                  <a:schemeClr val="accent1">
                    <a:lumMod val="75000"/>
                  </a:schemeClr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Eine Person</a:t>
            </a:r>
            <a:endParaRPr lang="de-CH" sz="10000" dirty="0">
              <a:solidFill>
                <a:schemeClr val="accent1">
                  <a:lumMod val="75000"/>
                </a:schemeClr>
              </a:solidFill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5A858A-ACC3-4234-B423-49487F95E563}"/>
              </a:ext>
            </a:extLst>
          </p:cNvPr>
          <p:cNvSpPr txBox="1"/>
          <p:nvPr/>
        </p:nvSpPr>
        <p:spPr>
          <a:xfrm>
            <a:off x="0" y="60550"/>
            <a:ext cx="7428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Von 10 Personen, die sich das erste Mal eine Zigarette anzünden, wie viele werden in Zukunft süchtig?</a:t>
            </a:r>
          </a:p>
        </p:txBody>
      </p:sp>
      <p:pic>
        <p:nvPicPr>
          <p:cNvPr id="7" name="Grafik 6" descr="Mann">
            <a:extLst>
              <a:ext uri="{FF2B5EF4-FFF2-40B4-BE49-F238E27FC236}">
                <a16:creationId xmlns:a16="http://schemas.microsoft.com/office/drawing/2014/main" id="{CDD8F714-2C7B-41B4-A242-9A1E26DDB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55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AC5B599-1364-4D03-BC24-6659A7EB59E6}"/>
              </a:ext>
            </a:extLst>
          </p:cNvPr>
          <p:cNvSpPr txBox="1"/>
          <p:nvPr/>
        </p:nvSpPr>
        <p:spPr>
          <a:xfrm>
            <a:off x="2006233" y="1843950"/>
            <a:ext cx="51315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0" dirty="0">
                <a:solidFill>
                  <a:srgbClr val="FF980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50%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38E16A6-BADA-4FE2-A45A-1AA1377A0928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1DD0784-02F7-4229-AB0C-F661F9FCD138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4140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2765269" y="422809"/>
            <a:ext cx="3613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solidFill>
                  <a:schemeClr val="accent1">
                    <a:lumMod val="75000"/>
                  </a:schemeClr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Fünf Personen</a:t>
            </a:r>
            <a:endParaRPr lang="de-CH" sz="10000" dirty="0">
              <a:solidFill>
                <a:schemeClr val="accent1">
                  <a:lumMod val="75000"/>
                </a:schemeClr>
              </a:solidFill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5A858A-ACC3-4234-B423-49487F95E563}"/>
              </a:ext>
            </a:extLst>
          </p:cNvPr>
          <p:cNvSpPr txBox="1"/>
          <p:nvPr/>
        </p:nvSpPr>
        <p:spPr>
          <a:xfrm>
            <a:off x="0" y="60550"/>
            <a:ext cx="7428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Von 10 Personen, die sich das erste Mal eine Zigarette anzünden, wie viele werden in Zukunft süchtig?</a:t>
            </a:r>
          </a:p>
        </p:txBody>
      </p:sp>
      <p:pic>
        <p:nvPicPr>
          <p:cNvPr id="7" name="Grafik 6" descr="Mann">
            <a:extLst>
              <a:ext uri="{FF2B5EF4-FFF2-40B4-BE49-F238E27FC236}">
                <a16:creationId xmlns:a16="http://schemas.microsoft.com/office/drawing/2014/main" id="{CDD8F714-2C7B-41B4-A242-9A1E26DDB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4326" y="2971800"/>
            <a:ext cx="914400" cy="914400"/>
          </a:xfrm>
          <a:prstGeom prst="rect">
            <a:avLst/>
          </a:prstGeom>
        </p:spPr>
      </p:pic>
      <p:pic>
        <p:nvPicPr>
          <p:cNvPr id="4" name="Grafik 3" descr="Frau">
            <a:extLst>
              <a:ext uri="{FF2B5EF4-FFF2-40B4-BE49-F238E27FC236}">
                <a16:creationId xmlns:a16="http://schemas.microsoft.com/office/drawing/2014/main" id="{AB26D684-B0CF-4ED3-A5B4-DF394B077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5563" y="2971800"/>
            <a:ext cx="914400" cy="914400"/>
          </a:xfrm>
          <a:prstGeom prst="rect">
            <a:avLst/>
          </a:prstGeom>
        </p:spPr>
      </p:pic>
      <p:pic>
        <p:nvPicPr>
          <p:cNvPr id="10" name="Grafik 9" descr="Person im Rollstuhl">
            <a:extLst>
              <a:ext uri="{FF2B5EF4-FFF2-40B4-BE49-F238E27FC236}">
                <a16:creationId xmlns:a16="http://schemas.microsoft.com/office/drawing/2014/main" id="{169059A6-0F0C-4062-A5CE-55A86C22F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4545" y="2971800"/>
            <a:ext cx="914400" cy="914400"/>
          </a:xfrm>
          <a:prstGeom prst="rect">
            <a:avLst/>
          </a:prstGeom>
        </p:spPr>
      </p:pic>
      <p:pic>
        <p:nvPicPr>
          <p:cNvPr id="12" name="Grafik 11" descr="Rennen">
            <a:extLst>
              <a:ext uri="{FF2B5EF4-FFF2-40B4-BE49-F238E27FC236}">
                <a16:creationId xmlns:a16="http://schemas.microsoft.com/office/drawing/2014/main" id="{BF5923C8-7964-40BC-9C03-2AD3A52DF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46618" y="2971800"/>
            <a:ext cx="914400" cy="914400"/>
          </a:xfrm>
          <a:prstGeom prst="rect">
            <a:avLst/>
          </a:prstGeom>
        </p:spPr>
      </p:pic>
      <p:pic>
        <p:nvPicPr>
          <p:cNvPr id="14" name="Grafik 13" descr="Baby">
            <a:extLst>
              <a:ext uri="{FF2B5EF4-FFF2-40B4-BE49-F238E27FC236}">
                <a16:creationId xmlns:a16="http://schemas.microsoft.com/office/drawing/2014/main" id="{A2EEA1B3-D9E2-476B-9389-8E78F22CE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19217" y="3020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23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2707562" y="422809"/>
            <a:ext cx="37289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solidFill>
                  <a:schemeClr val="accent1">
                    <a:lumMod val="75000"/>
                  </a:schemeClr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Zehn Personen</a:t>
            </a:r>
            <a:endParaRPr lang="de-CH" sz="10000" dirty="0">
              <a:solidFill>
                <a:schemeClr val="accent1">
                  <a:lumMod val="75000"/>
                </a:schemeClr>
              </a:solidFill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5A858A-ACC3-4234-B423-49487F95E563}"/>
              </a:ext>
            </a:extLst>
          </p:cNvPr>
          <p:cNvSpPr txBox="1"/>
          <p:nvPr/>
        </p:nvSpPr>
        <p:spPr>
          <a:xfrm>
            <a:off x="0" y="60550"/>
            <a:ext cx="7428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Von 10 Personen, die sich das erste Mal eine Zigarette anzünden, wie viele werden in Zukunft süchtig?</a:t>
            </a:r>
          </a:p>
        </p:txBody>
      </p:sp>
      <p:pic>
        <p:nvPicPr>
          <p:cNvPr id="7" name="Grafik 6" descr="Mann">
            <a:extLst>
              <a:ext uri="{FF2B5EF4-FFF2-40B4-BE49-F238E27FC236}">
                <a16:creationId xmlns:a16="http://schemas.microsoft.com/office/drawing/2014/main" id="{CDD8F714-2C7B-41B4-A242-9A1E26DDB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4472" y="2971800"/>
            <a:ext cx="914400" cy="914400"/>
          </a:xfrm>
          <a:prstGeom prst="rect">
            <a:avLst/>
          </a:prstGeom>
        </p:spPr>
      </p:pic>
      <p:pic>
        <p:nvPicPr>
          <p:cNvPr id="4" name="Grafik 3" descr="Frau">
            <a:extLst>
              <a:ext uri="{FF2B5EF4-FFF2-40B4-BE49-F238E27FC236}">
                <a16:creationId xmlns:a16="http://schemas.microsoft.com/office/drawing/2014/main" id="{AB26D684-B0CF-4ED3-A5B4-DF394B077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5709" y="2971800"/>
            <a:ext cx="914400" cy="914400"/>
          </a:xfrm>
          <a:prstGeom prst="rect">
            <a:avLst/>
          </a:prstGeom>
        </p:spPr>
      </p:pic>
      <p:pic>
        <p:nvPicPr>
          <p:cNvPr id="10" name="Grafik 9" descr="Person im Rollstuhl">
            <a:extLst>
              <a:ext uri="{FF2B5EF4-FFF2-40B4-BE49-F238E27FC236}">
                <a16:creationId xmlns:a16="http://schemas.microsoft.com/office/drawing/2014/main" id="{169059A6-0F0C-4062-A5CE-55A86C22F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04691" y="2994890"/>
            <a:ext cx="914400" cy="914400"/>
          </a:xfrm>
          <a:prstGeom prst="rect">
            <a:avLst/>
          </a:prstGeom>
        </p:spPr>
      </p:pic>
      <p:pic>
        <p:nvPicPr>
          <p:cNvPr id="12" name="Grafik 11" descr="Rennen">
            <a:extLst>
              <a:ext uri="{FF2B5EF4-FFF2-40B4-BE49-F238E27FC236}">
                <a16:creationId xmlns:a16="http://schemas.microsoft.com/office/drawing/2014/main" id="{BF5923C8-7964-40BC-9C03-2AD3A52DF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86764" y="2976418"/>
            <a:ext cx="914400" cy="914400"/>
          </a:xfrm>
          <a:prstGeom prst="rect">
            <a:avLst/>
          </a:prstGeom>
        </p:spPr>
      </p:pic>
      <p:pic>
        <p:nvPicPr>
          <p:cNvPr id="14" name="Grafik 13" descr="Baby">
            <a:extLst>
              <a:ext uri="{FF2B5EF4-FFF2-40B4-BE49-F238E27FC236}">
                <a16:creationId xmlns:a16="http://schemas.microsoft.com/office/drawing/2014/main" id="{A2EEA1B3-D9E2-476B-9389-8E78F22CE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86363" y="3256340"/>
            <a:ext cx="674163" cy="674163"/>
          </a:xfrm>
          <a:prstGeom prst="rect">
            <a:avLst/>
          </a:prstGeom>
        </p:spPr>
      </p:pic>
      <p:pic>
        <p:nvPicPr>
          <p:cNvPr id="9" name="Grafik 8" descr="Person mit Stock">
            <a:extLst>
              <a:ext uri="{FF2B5EF4-FFF2-40B4-BE49-F238E27FC236}">
                <a16:creationId xmlns:a16="http://schemas.microsoft.com/office/drawing/2014/main" id="{2BF89FF5-C506-44DB-BBED-537196E9EF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5563" y="3010964"/>
            <a:ext cx="914400" cy="914400"/>
          </a:xfrm>
          <a:prstGeom prst="rect">
            <a:avLst/>
          </a:prstGeom>
        </p:spPr>
      </p:pic>
      <p:pic>
        <p:nvPicPr>
          <p:cNvPr id="13" name="Grafik 12" descr="Kriechen">
            <a:extLst>
              <a:ext uri="{FF2B5EF4-FFF2-40B4-BE49-F238E27FC236}">
                <a16:creationId xmlns:a16="http://schemas.microsoft.com/office/drawing/2014/main" id="{36ACCDA1-006B-466B-8B3F-D2B0124D5F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77290" y="3144891"/>
            <a:ext cx="914400" cy="914400"/>
          </a:xfrm>
          <a:prstGeom prst="rect">
            <a:avLst/>
          </a:prstGeom>
        </p:spPr>
      </p:pic>
      <p:pic>
        <p:nvPicPr>
          <p:cNvPr id="16" name="Grafik 15" descr="Dozent">
            <a:extLst>
              <a:ext uri="{FF2B5EF4-FFF2-40B4-BE49-F238E27FC236}">
                <a16:creationId xmlns:a16="http://schemas.microsoft.com/office/drawing/2014/main" id="{519FBD1D-094D-4469-8E33-6803F08AF3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01164" y="2960166"/>
            <a:ext cx="914400" cy="914400"/>
          </a:xfrm>
          <a:prstGeom prst="rect">
            <a:avLst/>
          </a:prstGeom>
        </p:spPr>
      </p:pic>
      <p:pic>
        <p:nvPicPr>
          <p:cNvPr id="18" name="Grafik 17" descr="Mann">
            <a:extLst>
              <a:ext uri="{FF2B5EF4-FFF2-40B4-BE49-F238E27FC236}">
                <a16:creationId xmlns:a16="http://schemas.microsoft.com/office/drawing/2014/main" id="{BF7A0194-6AD4-4A56-BD57-B918B43B8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908" y="2987874"/>
            <a:ext cx="914400" cy="914400"/>
          </a:xfrm>
          <a:prstGeom prst="rect">
            <a:avLst/>
          </a:prstGeom>
        </p:spPr>
      </p:pic>
      <p:pic>
        <p:nvPicPr>
          <p:cNvPr id="20" name="Grafik 19" descr="Frau">
            <a:extLst>
              <a:ext uri="{FF2B5EF4-FFF2-40B4-BE49-F238E27FC236}">
                <a16:creationId xmlns:a16="http://schemas.microsoft.com/office/drawing/2014/main" id="{6A220BC6-99B2-4B8B-B303-DD458A9B3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6273" y="29452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2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AC5B599-1364-4D03-BC24-6659A7EB59E6}"/>
              </a:ext>
            </a:extLst>
          </p:cNvPr>
          <p:cNvSpPr txBox="1"/>
          <p:nvPr/>
        </p:nvSpPr>
        <p:spPr>
          <a:xfrm>
            <a:off x="2645831" y="1843950"/>
            <a:ext cx="385233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0" dirty="0">
                <a:solidFill>
                  <a:srgbClr val="00B050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0%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0932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AC5B599-1364-4D03-BC24-6659A7EB59E6}"/>
              </a:ext>
            </a:extLst>
          </p:cNvPr>
          <p:cNvSpPr txBox="1"/>
          <p:nvPr/>
        </p:nvSpPr>
        <p:spPr>
          <a:xfrm>
            <a:off x="3363976" y="1843950"/>
            <a:ext cx="24160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Ja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E54E515-5778-42DD-B8F2-24ACE89C40AD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C5AB888-86CB-445B-9C73-626A7A6D3A45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403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AC5B599-1364-4D03-BC24-6659A7EB59E6}"/>
              </a:ext>
            </a:extLst>
          </p:cNvPr>
          <p:cNvSpPr txBox="1"/>
          <p:nvPr/>
        </p:nvSpPr>
        <p:spPr>
          <a:xfrm>
            <a:off x="2234662" y="1843950"/>
            <a:ext cx="467467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0" dirty="0">
                <a:solidFill>
                  <a:srgbClr val="D8BEEC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Nein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32C570D-A38B-4EC4-AA62-2C5C812EE67C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35D1D4F-4FF0-4F63-9937-CF62241F30B9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0584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AC5B599-1364-4D03-BC24-6659A7EB59E6}"/>
              </a:ext>
            </a:extLst>
          </p:cNvPr>
          <p:cNvSpPr txBox="1"/>
          <p:nvPr/>
        </p:nvSpPr>
        <p:spPr>
          <a:xfrm>
            <a:off x="2070354" y="1843950"/>
            <a:ext cx="500329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0" dirty="0">
                <a:solidFill>
                  <a:srgbClr val="FF0000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20 J.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368AAE-9F66-4DDE-8ED6-B30B41C3E553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96D53AE-9187-46D2-A7E3-277CDAD39F8F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8160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AC5B599-1364-4D03-BC24-6659A7EB59E6}"/>
              </a:ext>
            </a:extLst>
          </p:cNvPr>
          <p:cNvSpPr txBox="1"/>
          <p:nvPr/>
        </p:nvSpPr>
        <p:spPr>
          <a:xfrm>
            <a:off x="2143290" y="1843950"/>
            <a:ext cx="48574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0" dirty="0">
                <a:solidFill>
                  <a:srgbClr val="FF980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10 J.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38E16A6-BADA-4FE2-A45A-1AA1377A0928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1DD0784-02F7-4229-AB0C-F661F9FCD138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2117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AC5B599-1364-4D03-BC24-6659A7EB59E6}"/>
              </a:ext>
            </a:extLst>
          </p:cNvPr>
          <p:cNvSpPr txBox="1"/>
          <p:nvPr/>
        </p:nvSpPr>
        <p:spPr>
          <a:xfrm>
            <a:off x="2702738" y="1843950"/>
            <a:ext cx="373852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0" dirty="0">
                <a:solidFill>
                  <a:srgbClr val="00B050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0 J.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209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E30746-DCB5-4680-BE04-751EE6D4B87A}"/>
              </a:ext>
            </a:extLst>
          </p:cNvPr>
          <p:cNvSpPr/>
          <p:nvPr/>
        </p:nvSpPr>
        <p:spPr>
          <a:xfrm>
            <a:off x="0" y="0"/>
            <a:ext cx="9144000" cy="4288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58AF7F-B4CF-4160-AD7D-F1E52A27EA86}"/>
              </a:ext>
            </a:extLst>
          </p:cNvPr>
          <p:cNvSpPr/>
          <p:nvPr/>
        </p:nvSpPr>
        <p:spPr>
          <a:xfrm>
            <a:off x="0" y="6429123"/>
            <a:ext cx="9144000" cy="4288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6" name="Picture 2" descr="Wappen">
            <a:extLst>
              <a:ext uri="{FF2B5EF4-FFF2-40B4-BE49-F238E27FC236}">
                <a16:creationId xmlns:a16="http://schemas.microsoft.com/office/drawing/2014/main" id="{68958F74-A3E1-42AD-AE3E-A58F4265B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229446"/>
            <a:ext cx="3876675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9994881-9E46-414A-9037-ED1415EA9C1D}"/>
              </a:ext>
            </a:extLst>
          </p:cNvPr>
          <p:cNvSpPr txBox="1"/>
          <p:nvPr/>
        </p:nvSpPr>
        <p:spPr>
          <a:xfrm>
            <a:off x="4036436" y="422809"/>
            <a:ext cx="1071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800" dirty="0">
                <a:latin typeface="Florin Sans" panose="02000000000000000000" pitchFamily="2" charset="0"/>
                <a:ea typeface="Florin Sans" panose="02000000000000000000" pitchFamily="2" charset="0"/>
              </a:rPr>
              <a:t>Zug</a:t>
            </a:r>
            <a:endParaRPr lang="de-CH" sz="10000" dirty="0">
              <a:latin typeface="Florin Sans" panose="02000000000000000000" pitchFamily="2" charset="0"/>
              <a:ea typeface="Florin Sans" panose="02000000000000000000" pitchFamily="2" charset="0"/>
            </a:endParaRPr>
          </a:p>
        </p:txBody>
      </p:sp>
      <p:pic>
        <p:nvPicPr>
          <p:cNvPr id="7" name="Grafik 6" descr="Bildergebnis für karte kantonen schweiz">
            <a:extLst>
              <a:ext uri="{FF2B5EF4-FFF2-40B4-BE49-F238E27FC236}">
                <a16:creationId xmlns:a16="http://schemas.microsoft.com/office/drawing/2014/main" id="{4FA0DA94-AD70-4275-AC6A-AC5D09F09F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" y="1229446"/>
            <a:ext cx="2387320" cy="156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71A6AE4-076F-47E3-B670-FEC938548708}"/>
              </a:ext>
            </a:extLst>
          </p:cNvPr>
          <p:cNvCxnSpPr/>
          <p:nvPr/>
        </p:nvCxnSpPr>
        <p:spPr>
          <a:xfrm>
            <a:off x="1545579" y="1759390"/>
            <a:ext cx="132304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DDF4BBB2-10BF-4024-B8F9-5252683405F2}"/>
              </a:ext>
            </a:extLst>
          </p:cNvPr>
          <p:cNvSpPr txBox="1"/>
          <p:nvPr/>
        </p:nvSpPr>
        <p:spPr>
          <a:xfrm>
            <a:off x="0" y="60550"/>
            <a:ext cx="5043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  <a:latin typeface="Florin Sans" panose="02000000000000000000" pitchFamily="2" charset="0"/>
                <a:ea typeface="Florin Sans" panose="02000000000000000000" pitchFamily="2" charset="0"/>
              </a:rPr>
              <a:t>Wie viel Wald wird weltweit jedes Jahr für den Tabakanbau gerodet?</a:t>
            </a:r>
          </a:p>
        </p:txBody>
      </p:sp>
    </p:spTree>
    <p:extLst>
      <p:ext uri="{BB962C8B-B14F-4D97-AF65-F5344CB8AC3E}">
        <p14:creationId xmlns:p14="http://schemas.microsoft.com/office/powerpoint/2010/main" val="3012021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317</Words>
  <Application>Microsoft Office PowerPoint</Application>
  <PresentationFormat>Bildschirmpräsentation (4:3)</PresentationFormat>
  <Paragraphs>46</Paragraphs>
  <Slides>21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Florin Sans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Oliver Padlina</dc:creator>
  <cp:lastModifiedBy>Oliver Padlina</cp:lastModifiedBy>
  <cp:revision>10</cp:revision>
  <cp:lastPrinted>2018-05-14T08:55:44Z</cp:lastPrinted>
  <dcterms:created xsi:type="dcterms:W3CDTF">2018-05-14T07:20:21Z</dcterms:created>
  <dcterms:modified xsi:type="dcterms:W3CDTF">2018-05-14T09:34:23Z</dcterms:modified>
</cp:coreProperties>
</file>