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CA1"/>
    <a:srgbClr val="EE7023"/>
    <a:srgbClr val="75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0C201-C79F-40FE-889D-87CD280135E8}" type="datetimeFigureOut">
              <a:rPr lang="de-CH" smtClean="0"/>
              <a:t>15.11.2023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54E8-1CCE-4C82-937F-44AB16F705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50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E1D7E-A6D8-FCDD-2224-49BB03B5F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8F4395E-9629-0B5C-E107-EC80C5345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2C319-782F-262C-BA2F-959A8722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B4B2-52C7-484A-8AEC-91D672D46FB9}" type="datetime1">
              <a:rPr lang="de-CH" smtClean="0"/>
              <a:t>15.11.2023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B0F1CA-FBF5-7450-A8A0-B4A48383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A5FB1-5674-42DF-0181-3664C1C1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284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F027E-2FF1-6285-6CD8-CAD94ECF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FBE011-5861-909A-6C94-2F71CD25F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8D3951-0BC3-D8EF-3128-93DEF56B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82391-D066-4BA9-B567-C3B724BA9602}" type="datetime1">
              <a:rPr lang="de-CH" smtClean="0"/>
              <a:t>15.11.2023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957FA-F552-CC6F-F1BD-76E81CD1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60311B-8D70-D2F8-4EB6-8423E4A8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735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0C3FD4B-E11D-E019-02C6-6B3A5431E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41CA39-8B1C-49E6-B3FD-217645EC5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90BE35-7114-8994-D155-78B9CDA73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794-DF95-42D4-B19D-1F13C2850CD1}" type="datetime1">
              <a:rPr lang="de-CH" smtClean="0"/>
              <a:t>15.11.2023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BF6BA-C73C-6DCE-FC09-65306109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F90BD9-2E9E-C3F0-0569-CF4E340B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781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439CC-D45B-D6AD-390B-F976ABDF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42037C-007F-EC47-4730-5B7602722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48F02F-714C-EB2B-D7A4-7AC92DDB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52F1-5D75-4E19-829C-98BAC23EF191}" type="datetime1">
              <a:rPr lang="de-CH" smtClean="0"/>
              <a:t>15.11.2023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F6749F-8B7E-8CED-170D-5558AB6D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80A789-DD1F-9A8F-1417-011BE1A0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25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95E70-D3D3-E4F8-0C03-C47C2915B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1CE232-67E2-DB02-30D0-D732D3104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EAF5B6-8F55-9C17-C5AF-8F00F4959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3EE0-7616-4524-A51A-39EA4583A3C6}" type="datetime1">
              <a:rPr lang="de-CH" smtClean="0"/>
              <a:t>15.11.2023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2ADA11-CCF8-AF0E-348A-1BF041E60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3E5D37-1D9A-AD9B-E0B3-C3B66AEC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56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1980B-7250-B538-2DB7-8C0EFB7C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7B8084-571E-0F1F-A3DD-AC3E3ECF7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4AC78E-D296-A4C8-FD80-101E17E77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2531A-D3E2-011B-22CE-247BA5F9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0EE4-A7C1-41C9-8832-38B6A7300D2B}" type="datetime1">
              <a:rPr lang="de-CH" smtClean="0"/>
              <a:t>15.11.2023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2C408B-2F04-FD4F-DFC7-F6EB99B0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1FBF0A-66A8-7110-4B91-C6677192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665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4323B-179F-06C2-6843-BFB3CCBD6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200B23-0E60-E106-DF8E-9D99D25C0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7EB83F-0623-42AA-B8D2-08A0584D7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1674E4-7D6A-7285-6241-4F5C8111E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1BCFFA-316A-9BC8-6AC1-7021088FB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4C60786-986B-275B-9F6A-695C6131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6C174-FF4D-49C9-8C60-31A1B1B6D5FC}" type="datetime1">
              <a:rPr lang="de-CH" smtClean="0"/>
              <a:t>15.11.2023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E99729B-4803-17AF-9D00-9551B670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CEBE76-3B95-F226-2AF0-54085E08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457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6AD88-8CA4-21F7-B92A-B821AAC4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7F2EBE-7BD3-4CB2-55CD-D628598F8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13F-0930-4F25-8D7A-A241B7A496E0}" type="datetime1">
              <a:rPr lang="de-CH" smtClean="0"/>
              <a:t>15.11.2023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54964D-3941-BED7-6F80-E7E554A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3D57E1-25A1-B30F-A6E1-558F3216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93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94028D-3BBF-657C-36D5-65580BB4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948F-3226-49F5-B24C-05FB53B30EDC}" type="datetime1">
              <a:rPr lang="de-CH" smtClean="0"/>
              <a:t>15.11.2023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837DB9-D156-11DB-456F-999113A2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32667D-75AF-51D9-13C4-BCAB1E1D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638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7D04E-3657-6D3B-5272-97572897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1C565-E2D8-3B26-77FC-B7E9AFC19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08454F-B843-B3CF-DB95-14CAC0433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569FA7-1F7C-1CE3-4A7F-1280F0A9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B23F-E1DF-40F2-A024-F140DEBF8D1D}" type="datetime1">
              <a:rPr lang="de-CH" smtClean="0"/>
              <a:t>15.11.2023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880DED-E2CA-D055-9DBB-29DF33D7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5F7F09-8BCC-3FAD-AD3E-CAB42507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649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91635-B067-9A21-B771-D49179EAA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B5C3650-3ED0-2408-46C7-770E27F0E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7ED4DE-1BF4-2CDE-CA46-DB8DB7851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540F18-CF01-4D17-55C1-09F234DE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7413-A54E-4016-8172-15CFB88AE557}" type="datetime1">
              <a:rPr lang="de-CH" smtClean="0"/>
              <a:t>15.11.2023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C47930-E3AB-4F14-5F28-C8139CA6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D84F52-4E2F-4FE8-A75A-35BF29BD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55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A03CE6B-E7FF-9F87-476F-D074A498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A98D5C-93F7-40B2-30CC-076A19C37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C541AE-A433-22AF-8F31-81A23CE52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532D2-FE77-47EB-BFB8-D0948F0B86B7}" type="datetime1">
              <a:rPr lang="de-CH" smtClean="0"/>
              <a:t>15.11.2023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9086E6-C35D-F0BF-0701-B8FA2827D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C43D85-9FEA-90BC-E3ED-4D3CCD4DE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143B6-2F5C-4671-9315-98553F519E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8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BE413D5-65CF-A00E-09F8-595DFDEC0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7637" y="436585"/>
            <a:ext cx="4276725" cy="373692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442AB73-1EDC-7637-C374-57FF915ED2A6}"/>
              </a:ext>
            </a:extLst>
          </p:cNvPr>
          <p:cNvSpPr txBox="1"/>
          <p:nvPr/>
        </p:nvSpPr>
        <p:spPr>
          <a:xfrm>
            <a:off x="2132638" y="4531784"/>
            <a:ext cx="79267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+mj-lt"/>
              </a:rPr>
              <a:t>- Frage 4 - </a:t>
            </a:r>
          </a:p>
          <a:p>
            <a:pPr algn="ctr"/>
            <a:r>
              <a:rPr lang="de-CH" sz="1800" kern="1200" dirty="0">
                <a:effectLst/>
                <a:latin typeface="Calibri Light" panose="020F030202020403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Welche drei Angaben solltest du unbedingt auf einem Ausgabenjournal vermerken?</a:t>
            </a:r>
            <a:endParaRPr lang="de-CH" sz="2400" b="1" dirty="0"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50D47AF-A89C-1D49-3767-A2FB01E8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5660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3470222" y="5689411"/>
            <a:ext cx="22525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Neuer Stil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707011" y="1621689"/>
            <a:ext cx="14766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Zürich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673085" y="3323335"/>
            <a:ext cx="181190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Montag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7034298" y="5490929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20.-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307123" y="906703"/>
            <a:ext cx="263937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Haarschnitt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3631125" y="198817"/>
            <a:ext cx="28823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Körperpflege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7310931" y="460703"/>
            <a:ext cx="289053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75D2D4"/>
                </a:solidFill>
              </a:rPr>
              <a:t>Salon Beauty</a:t>
            </a:r>
            <a:endParaRPr lang="de-CH" sz="4000" dirty="0">
              <a:solidFill>
                <a:srgbClr val="75D2D4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1328121" y="5052027"/>
            <a:ext cx="7216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EE7023"/>
                </a:solidFill>
              </a:rPr>
              <a:t>Juli</a:t>
            </a:r>
            <a:endParaRPr lang="de-CH" sz="3200" dirty="0">
              <a:solidFill>
                <a:srgbClr val="EE702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297517" y="2653330"/>
            <a:ext cx="2262159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13.7.2026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457047" y="3903993"/>
            <a:ext cx="224510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Rechnung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98F05F-0CAA-A5DC-2E6C-F156ED58FFB6}"/>
              </a:ext>
            </a:extLst>
          </p:cNvPr>
          <p:cNvSpPr txBox="1"/>
          <p:nvPr/>
        </p:nvSpPr>
        <p:spPr>
          <a:xfrm>
            <a:off x="8676040" y="5289577"/>
            <a:ext cx="291425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Haare 20 cm </a:t>
            </a:r>
          </a:p>
          <a:p>
            <a:pPr algn="ctr"/>
            <a:r>
              <a:rPr lang="de-DE" sz="4000" dirty="0">
                <a:solidFill>
                  <a:srgbClr val="EE7023"/>
                </a:solidFill>
              </a:rPr>
              <a:t>kürzer</a:t>
            </a:r>
            <a:endParaRPr lang="de-CH" sz="4000" dirty="0">
              <a:solidFill>
                <a:srgbClr val="EE7023"/>
              </a:solidFill>
            </a:endParaRPr>
          </a:p>
        </p:txBody>
      </p:sp>
      <p:pic>
        <p:nvPicPr>
          <p:cNvPr id="9" name="Grafik 8" descr="Ein Bild, das Person, Kleidung, Im Haus, Kosmetikstudio enthält.">
            <a:extLst>
              <a:ext uri="{FF2B5EF4-FFF2-40B4-BE49-F238E27FC236}">
                <a16:creationId xmlns:a16="http://schemas.microsoft.com/office/drawing/2014/main" id="{DFCD7378-646D-42DB-A239-7FEED1B3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1714500"/>
            <a:ext cx="6000750" cy="3429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FE75504-8E1E-B079-51A8-5B5C6209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698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1792859" y="5647510"/>
            <a:ext cx="302326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Mit Freunden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949866" y="1621689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99.-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343097" y="2463464"/>
            <a:ext cx="2262159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15.4.2024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5819197" y="5402844"/>
            <a:ext cx="13468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Jeans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343097" y="913803"/>
            <a:ext cx="263629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Blaue Farbe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3379296" y="198817"/>
            <a:ext cx="33860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75D2D4"/>
                </a:solidFill>
              </a:rPr>
              <a:t>Kleidergeschäft</a:t>
            </a:r>
            <a:endParaRPr lang="de-CH" sz="4000" dirty="0">
              <a:solidFill>
                <a:srgbClr val="75D2D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7394542" y="510314"/>
            <a:ext cx="347832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>
                <a:solidFill>
                  <a:srgbClr val="EE7023"/>
                </a:solidFill>
              </a:rPr>
              <a:t>Grosse</a:t>
            </a:r>
            <a:r>
              <a:rPr lang="de-DE" sz="4000" dirty="0">
                <a:solidFill>
                  <a:srgbClr val="EE7023"/>
                </a:solidFill>
              </a:rPr>
              <a:t> Auswahl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303059" y="4029303"/>
            <a:ext cx="24865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EE7023"/>
                </a:solidFill>
              </a:rPr>
              <a:t>Moderner Stil</a:t>
            </a:r>
            <a:endParaRPr lang="de-CH" sz="3200" dirty="0">
              <a:solidFill>
                <a:srgbClr val="EE702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171588" y="2792618"/>
            <a:ext cx="294087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Selbstbezahlt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776462" y="3903993"/>
            <a:ext cx="160627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>
                <a:solidFill>
                  <a:srgbClr val="EE7023"/>
                </a:solidFill>
              </a:rPr>
              <a:t>Grösse</a:t>
            </a:r>
            <a:endParaRPr lang="de-DE" sz="4000" dirty="0">
              <a:solidFill>
                <a:srgbClr val="EE7023"/>
              </a:solidFill>
            </a:endParaRPr>
          </a:p>
          <a:p>
            <a:pPr algn="ctr"/>
            <a:r>
              <a:rPr lang="de-DE" sz="4000" dirty="0">
                <a:solidFill>
                  <a:srgbClr val="EE7023"/>
                </a:solidFill>
              </a:rPr>
              <a:t>30/32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98F05F-0CAA-A5DC-2E6C-F156ED58FFB6}"/>
              </a:ext>
            </a:extLst>
          </p:cNvPr>
          <p:cNvSpPr txBox="1"/>
          <p:nvPr/>
        </p:nvSpPr>
        <p:spPr>
          <a:xfrm>
            <a:off x="8478710" y="5289577"/>
            <a:ext cx="330891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Aus </a:t>
            </a:r>
          </a:p>
          <a:p>
            <a:pPr algn="ctr"/>
            <a:r>
              <a:rPr lang="de-CH" sz="4000" b="0" i="0" dirty="0">
                <a:solidFill>
                  <a:srgbClr val="EE7023"/>
                </a:solidFill>
                <a:effectLst/>
                <a:latin typeface="Söhne"/>
              </a:rPr>
              <a:t>Baumwollstoff </a:t>
            </a:r>
            <a:endParaRPr lang="de-CH" sz="4000" dirty="0">
              <a:solidFill>
                <a:srgbClr val="EE7023"/>
              </a:solidFill>
            </a:endParaRPr>
          </a:p>
        </p:txBody>
      </p:sp>
      <p:pic>
        <p:nvPicPr>
          <p:cNvPr id="9" name="Grafik 8" descr="Ein Bild, das Person, Kleidung, Im Haus, Kosmetikstudio enthält.">
            <a:extLst>
              <a:ext uri="{FF2B5EF4-FFF2-40B4-BE49-F238E27FC236}">
                <a16:creationId xmlns:a16="http://schemas.microsoft.com/office/drawing/2014/main" id="{DFCD7378-646D-42DB-A239-7FEED1B3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1714500"/>
            <a:ext cx="6000750" cy="3429000"/>
          </a:xfrm>
          <a:prstGeom prst="rect">
            <a:avLst/>
          </a:prstGeom>
        </p:spPr>
      </p:pic>
      <p:pic>
        <p:nvPicPr>
          <p:cNvPr id="8" name="Grafik 7" descr="Ein Bild, das Kleidung, Schuhwerk, Person, Im Haus enthält.">
            <a:extLst>
              <a:ext uri="{FF2B5EF4-FFF2-40B4-BE49-F238E27FC236}">
                <a16:creationId xmlns:a16="http://schemas.microsoft.com/office/drawing/2014/main" id="{4421F8F3-81EA-9F83-1BBB-CA44991E9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1714501"/>
            <a:ext cx="6000751" cy="3429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A78CAB5-C625-F434-B509-85956866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488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1373240" y="5581530"/>
            <a:ext cx="30825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75D2D4"/>
                </a:solidFill>
              </a:rPr>
              <a:t>Mountainbike</a:t>
            </a:r>
            <a:endParaRPr lang="de-CH" sz="4000" dirty="0">
              <a:solidFill>
                <a:srgbClr val="75D2D4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503431" y="1621689"/>
            <a:ext cx="18838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Frühling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754572" y="2498492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90.-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5908336" y="5470079"/>
            <a:ext cx="410003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Fahrrad-Reparatur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882432" y="808579"/>
            <a:ext cx="203209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Quittung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4653796" y="300898"/>
            <a:ext cx="2002471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1.4.2025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8226164" y="435404"/>
            <a:ext cx="12234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2025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563232" y="4202942"/>
            <a:ext cx="209724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EE7023"/>
                </a:solidFill>
              </a:rPr>
              <a:t>Mitarbeiter</a:t>
            </a:r>
            <a:endParaRPr lang="de-CH" sz="3200" dirty="0">
              <a:solidFill>
                <a:srgbClr val="EE702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672319" y="2833302"/>
            <a:ext cx="222099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Werkstatt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672319" y="4269510"/>
            <a:ext cx="202972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1 Stunde</a:t>
            </a:r>
            <a:endParaRPr lang="de-CH" sz="4000" dirty="0">
              <a:solidFill>
                <a:srgbClr val="EE7023"/>
              </a:solidFill>
            </a:endParaRPr>
          </a:p>
        </p:txBody>
      </p:sp>
      <p:pic>
        <p:nvPicPr>
          <p:cNvPr id="12" name="Grafik 11" descr="Ein Bild, das Kleidung, Person, Fahrradreifen, Rad enthält.">
            <a:extLst>
              <a:ext uri="{FF2B5EF4-FFF2-40B4-BE49-F238E27FC236}">
                <a16:creationId xmlns:a16="http://schemas.microsoft.com/office/drawing/2014/main" id="{91FE83F4-DBE4-DB7B-3AD2-F0E2D84F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9608"/>
          <a:stretch/>
        </p:blipFill>
        <p:spPr>
          <a:xfrm>
            <a:off x="3095626" y="1985682"/>
            <a:ext cx="6000750" cy="282836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250006-6234-D29B-57E5-4F2EA3F8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894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9839067" y="5678110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20.-</a:t>
            </a:r>
            <a:endParaRPr lang="de-CH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364529" y="164228"/>
            <a:ext cx="289714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Restaurant</a:t>
            </a:r>
          </a:p>
          <a:p>
            <a:pPr algn="ctr"/>
            <a:r>
              <a:rPr lang="de-DE" sz="4000" dirty="0"/>
              <a:t>‚Happy Pizza‘</a:t>
            </a:r>
            <a:endParaRPr lang="de-CH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357311" y="4032487"/>
            <a:ext cx="226215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20.9.2023</a:t>
            </a:r>
            <a:endParaRPr lang="de-CH" sz="4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9565801" y="4215882"/>
            <a:ext cx="15969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19 Uhr</a:t>
            </a:r>
            <a:endParaRPr lang="de-CH" sz="4000" dirty="0"/>
          </a:p>
        </p:txBody>
      </p:sp>
      <p:pic>
        <p:nvPicPr>
          <p:cNvPr id="9" name="Grafik 8" descr="Ein Bild, das Pizza, Person, Teller, Essen enthält.&#10;&#10;Automatisch generierte Beschreibung">
            <a:extLst>
              <a:ext uri="{FF2B5EF4-FFF2-40B4-BE49-F238E27FC236}">
                <a16:creationId xmlns:a16="http://schemas.microsoft.com/office/drawing/2014/main" id="{1B1E0F54-D2AB-A0F8-58C7-573932C06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14500"/>
            <a:ext cx="6000750" cy="3429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210797" y="2088160"/>
            <a:ext cx="255518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Mit </a:t>
            </a:r>
          </a:p>
          <a:p>
            <a:pPr algn="ctr"/>
            <a:r>
              <a:rPr lang="de-DE" sz="4000" dirty="0"/>
              <a:t>7 Freunden</a:t>
            </a:r>
            <a:endParaRPr lang="de-CH" sz="4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1546501" y="5335531"/>
            <a:ext cx="299101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Mit Schinken </a:t>
            </a:r>
          </a:p>
          <a:p>
            <a:pPr algn="ctr"/>
            <a:r>
              <a:rPr lang="de-DE" sz="4000" dirty="0"/>
              <a:t>und Pesto</a:t>
            </a:r>
            <a:endParaRPr lang="de-CH" sz="4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58D1F9-9629-87AA-CB56-1B141311F670}"/>
              </a:ext>
            </a:extLst>
          </p:cNvPr>
          <p:cNvSpPr txBox="1"/>
          <p:nvPr/>
        </p:nvSpPr>
        <p:spPr>
          <a:xfrm>
            <a:off x="9413091" y="2910536"/>
            <a:ext cx="25001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Geburtstag</a:t>
            </a:r>
            <a:endParaRPr lang="de-CH" sz="4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A7C3FD-EB33-B50A-5C8D-359F85C260A0}"/>
              </a:ext>
            </a:extLst>
          </p:cNvPr>
          <p:cNvSpPr txBox="1"/>
          <p:nvPr/>
        </p:nvSpPr>
        <p:spPr>
          <a:xfrm>
            <a:off x="9690928" y="1691270"/>
            <a:ext cx="20143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Embrach</a:t>
            </a:r>
            <a:endParaRPr lang="de-CH" sz="4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7966936" y="472004"/>
            <a:ext cx="243419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Restaurant</a:t>
            </a:r>
            <a:endParaRPr lang="de-CH" sz="4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5453287" y="5212420"/>
            <a:ext cx="34118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/>
              <a:t>50% Kohlenhydrate</a:t>
            </a:r>
          </a:p>
          <a:p>
            <a:pPr algn="ctr"/>
            <a:r>
              <a:rPr lang="de-DE" sz="3200" dirty="0"/>
              <a:t>30% Fette</a:t>
            </a:r>
          </a:p>
          <a:p>
            <a:pPr algn="ctr"/>
            <a:r>
              <a:rPr lang="de-DE" sz="3200" dirty="0"/>
              <a:t>20% Proteine</a:t>
            </a:r>
            <a:endParaRPr lang="de-CH" sz="3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2EA54AB-A20C-1F50-1E48-017B8AC719E0}"/>
              </a:ext>
            </a:extLst>
          </p:cNvPr>
          <p:cNvSpPr txBox="1"/>
          <p:nvPr/>
        </p:nvSpPr>
        <p:spPr>
          <a:xfrm>
            <a:off x="3816122" y="379716"/>
            <a:ext cx="311399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Pizza, Getränk</a:t>
            </a:r>
            <a:endParaRPr lang="de-CH" sz="4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A931894-F7CE-6A60-ACFA-7A6C0B31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311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3294113" y="5689411"/>
            <a:ext cx="26047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Mit Halbtax</a:t>
            </a:r>
            <a:endParaRPr lang="de-CH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494619" y="1407565"/>
            <a:ext cx="216995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Fahrkarte</a:t>
            </a:r>
            <a:endParaRPr lang="de-CH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637112" y="3323335"/>
            <a:ext cx="18838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Frühling</a:t>
            </a:r>
            <a:endParaRPr lang="de-CH" sz="4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6849151" y="5490929"/>
            <a:ext cx="136127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16:02</a:t>
            </a:r>
            <a:endParaRPr lang="de-CH" sz="4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454685" y="1220418"/>
            <a:ext cx="170668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Strecke</a:t>
            </a:r>
            <a:br>
              <a:rPr lang="de-DE" sz="4000" dirty="0"/>
            </a:br>
            <a:r>
              <a:rPr lang="de-DE" sz="4000" dirty="0"/>
              <a:t>ZH-B</a:t>
            </a:r>
            <a:r>
              <a:rPr lang="de-CH" sz="4000" dirty="0"/>
              <a:t>E</a:t>
            </a:r>
            <a:endParaRPr lang="de-DE" sz="4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2614851" y="198817"/>
            <a:ext cx="491493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Grossmutter besuchen</a:t>
            </a:r>
            <a:endParaRPr lang="de-CH" sz="4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8260706" y="460703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50.-</a:t>
            </a:r>
            <a:endParaRPr lang="de-CH" sz="4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763062" y="5052027"/>
            <a:ext cx="185178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/>
              <a:t>14.5.2025</a:t>
            </a:r>
            <a:endParaRPr lang="de-CH" sz="3200" dirty="0"/>
          </a:p>
        </p:txBody>
      </p:sp>
      <p:pic>
        <p:nvPicPr>
          <p:cNvPr id="8" name="Grafik 7" descr="Ein Bild, das Kleidung, Person, Passagier, Mann enthält.&#10;&#10;Automatisch generierte Beschreibung">
            <a:extLst>
              <a:ext uri="{FF2B5EF4-FFF2-40B4-BE49-F238E27FC236}">
                <a16:creationId xmlns:a16="http://schemas.microsoft.com/office/drawing/2014/main" id="{75FECCC0-76C0-6069-252A-C561DA9DD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14500"/>
            <a:ext cx="6000750" cy="3429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566982" y="2653330"/>
            <a:ext cx="172322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Allein </a:t>
            </a:r>
          </a:p>
          <a:p>
            <a:pPr algn="ctr"/>
            <a:r>
              <a:rPr lang="de-DE" sz="4000" dirty="0"/>
              <a:t>reisend</a:t>
            </a:r>
            <a:endParaRPr lang="de-CH" sz="4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750767" y="4348989"/>
            <a:ext cx="97815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SBB</a:t>
            </a:r>
            <a:endParaRPr lang="de-CH" sz="4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98F05F-0CAA-A5DC-2E6C-F156ED58FFB6}"/>
              </a:ext>
            </a:extLst>
          </p:cNvPr>
          <p:cNvSpPr txBox="1"/>
          <p:nvPr/>
        </p:nvSpPr>
        <p:spPr>
          <a:xfrm>
            <a:off x="8942358" y="5289577"/>
            <a:ext cx="238161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Pünktlich</a:t>
            </a:r>
          </a:p>
          <a:p>
            <a:pPr algn="ctr"/>
            <a:r>
              <a:rPr lang="de-DE" sz="4000" dirty="0"/>
              <a:t>unterwegs</a:t>
            </a:r>
            <a:endParaRPr lang="de-CH" sz="4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887F593-A8E7-C669-B8F5-5B8C89D7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040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3470222" y="5689411"/>
            <a:ext cx="22525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Neuer Stil</a:t>
            </a:r>
            <a:endParaRPr lang="de-CH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707011" y="1621689"/>
            <a:ext cx="14766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Zürich</a:t>
            </a:r>
            <a:endParaRPr lang="de-CH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673085" y="3323335"/>
            <a:ext cx="181190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Montag</a:t>
            </a:r>
            <a:endParaRPr lang="de-CH" sz="4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7034298" y="5490929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20.-</a:t>
            </a:r>
            <a:endParaRPr lang="de-CH" sz="4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340241" y="906703"/>
            <a:ext cx="25731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Haarschnitt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3631125" y="198817"/>
            <a:ext cx="28823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Körperpflege</a:t>
            </a:r>
            <a:endParaRPr lang="de-CH" sz="4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7310931" y="460703"/>
            <a:ext cx="289053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Salon Beauty</a:t>
            </a:r>
            <a:endParaRPr lang="de-CH" sz="4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1328121" y="5052027"/>
            <a:ext cx="7216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/>
              <a:t>Juli</a:t>
            </a:r>
            <a:endParaRPr lang="de-CH" sz="3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297517" y="2653330"/>
            <a:ext cx="226215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13.7.2026</a:t>
            </a:r>
            <a:endParaRPr lang="de-CH" sz="4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457047" y="3903993"/>
            <a:ext cx="224510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Rechnung</a:t>
            </a:r>
            <a:endParaRPr lang="de-CH" sz="4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98F05F-0CAA-A5DC-2E6C-F156ED58FFB6}"/>
              </a:ext>
            </a:extLst>
          </p:cNvPr>
          <p:cNvSpPr txBox="1"/>
          <p:nvPr/>
        </p:nvSpPr>
        <p:spPr>
          <a:xfrm>
            <a:off x="8676040" y="5289577"/>
            <a:ext cx="291425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Haare 20 cm </a:t>
            </a:r>
          </a:p>
          <a:p>
            <a:pPr algn="ctr"/>
            <a:r>
              <a:rPr lang="de-DE" sz="4000" dirty="0"/>
              <a:t>kürzer</a:t>
            </a:r>
            <a:endParaRPr lang="de-CH" sz="4000" dirty="0"/>
          </a:p>
        </p:txBody>
      </p:sp>
      <p:pic>
        <p:nvPicPr>
          <p:cNvPr id="9" name="Grafik 8" descr="Ein Bild, das Person, Kleidung, Im Haus, Kosmetikstudio enthält.">
            <a:extLst>
              <a:ext uri="{FF2B5EF4-FFF2-40B4-BE49-F238E27FC236}">
                <a16:creationId xmlns:a16="http://schemas.microsoft.com/office/drawing/2014/main" id="{DFCD7378-646D-42DB-A239-7FEED1B3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1714500"/>
            <a:ext cx="6000750" cy="3429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411884C-A197-DBBB-E500-8154D1C7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99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1792859" y="5647510"/>
            <a:ext cx="302326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Mit Freunden</a:t>
            </a:r>
            <a:endParaRPr lang="de-CH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949866" y="1621689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99.-</a:t>
            </a:r>
            <a:endParaRPr lang="de-CH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343097" y="2463464"/>
            <a:ext cx="226215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15.4.2024</a:t>
            </a:r>
            <a:endParaRPr lang="de-CH" sz="4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5833624" y="5402844"/>
            <a:ext cx="131799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Jeans</a:t>
            </a:r>
            <a:endParaRPr lang="de-CH" sz="4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343097" y="913803"/>
            <a:ext cx="263629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Blaue Farbe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3379296" y="198817"/>
            <a:ext cx="33860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Kleidergeschäft</a:t>
            </a:r>
            <a:endParaRPr lang="de-CH" sz="4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7394542" y="510314"/>
            <a:ext cx="347832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/>
              <a:t>Grosse</a:t>
            </a:r>
            <a:r>
              <a:rPr lang="de-DE" sz="4000" dirty="0"/>
              <a:t> Auswahl</a:t>
            </a:r>
            <a:endParaRPr lang="de-CH" sz="4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303059" y="4029303"/>
            <a:ext cx="24865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/>
              <a:t>Moderner Stil</a:t>
            </a:r>
            <a:endParaRPr lang="de-CH" sz="3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171588" y="2792618"/>
            <a:ext cx="294087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Selbstbezahlt</a:t>
            </a:r>
            <a:endParaRPr lang="de-CH" sz="4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776462" y="3903993"/>
            <a:ext cx="160627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/>
              <a:t>Grösse</a:t>
            </a:r>
            <a:endParaRPr lang="de-DE" sz="4000" dirty="0"/>
          </a:p>
          <a:p>
            <a:pPr algn="ctr"/>
            <a:r>
              <a:rPr lang="de-DE" sz="4000" dirty="0"/>
              <a:t>30/32</a:t>
            </a:r>
            <a:endParaRPr lang="de-CH" sz="4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98F05F-0CAA-A5DC-2E6C-F156ED58FFB6}"/>
              </a:ext>
            </a:extLst>
          </p:cNvPr>
          <p:cNvSpPr txBox="1"/>
          <p:nvPr/>
        </p:nvSpPr>
        <p:spPr>
          <a:xfrm>
            <a:off x="8478710" y="5289577"/>
            <a:ext cx="330891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Aus </a:t>
            </a:r>
          </a:p>
          <a:p>
            <a:pPr algn="ctr"/>
            <a:r>
              <a:rPr lang="de-CH" sz="4000" b="0" i="0" dirty="0">
                <a:solidFill>
                  <a:srgbClr val="0F0F0F"/>
                </a:solidFill>
                <a:effectLst/>
                <a:latin typeface="Söhne"/>
              </a:rPr>
              <a:t>Baumwollstoff </a:t>
            </a:r>
            <a:endParaRPr lang="de-CH" sz="4000" dirty="0"/>
          </a:p>
        </p:txBody>
      </p:sp>
      <p:pic>
        <p:nvPicPr>
          <p:cNvPr id="9" name="Grafik 8" descr="Ein Bild, das Person, Kleidung, Im Haus, Kosmetikstudio enthält.">
            <a:extLst>
              <a:ext uri="{FF2B5EF4-FFF2-40B4-BE49-F238E27FC236}">
                <a16:creationId xmlns:a16="http://schemas.microsoft.com/office/drawing/2014/main" id="{DFCD7378-646D-42DB-A239-7FEED1B3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1714500"/>
            <a:ext cx="6000750" cy="3429000"/>
          </a:xfrm>
          <a:prstGeom prst="rect">
            <a:avLst/>
          </a:prstGeom>
        </p:spPr>
      </p:pic>
      <p:pic>
        <p:nvPicPr>
          <p:cNvPr id="8" name="Grafik 7" descr="Ein Bild, das Kleidung, Schuhwerk, Person, Im Haus enthält.">
            <a:extLst>
              <a:ext uri="{FF2B5EF4-FFF2-40B4-BE49-F238E27FC236}">
                <a16:creationId xmlns:a16="http://schemas.microsoft.com/office/drawing/2014/main" id="{4421F8F3-81EA-9F83-1BBB-CA44991E9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1714501"/>
            <a:ext cx="6000751" cy="3429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754050B-43E6-4A4A-330C-13C378FF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719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1373240" y="5581530"/>
            <a:ext cx="30825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Mountainbike</a:t>
            </a:r>
            <a:endParaRPr lang="de-CH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503431" y="1621689"/>
            <a:ext cx="18838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Frühling</a:t>
            </a:r>
            <a:endParaRPr lang="de-CH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754572" y="2498492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90.-</a:t>
            </a:r>
            <a:endParaRPr lang="de-CH" sz="4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5953092" y="5470079"/>
            <a:ext cx="401052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Fahrrad-Reparatur</a:t>
            </a:r>
            <a:endParaRPr lang="de-CH" sz="4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882432" y="808579"/>
            <a:ext cx="203209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Quittung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4653796" y="300898"/>
            <a:ext cx="200247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1.4.2025</a:t>
            </a:r>
            <a:endParaRPr lang="de-CH" sz="4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8226164" y="435404"/>
            <a:ext cx="12234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2025</a:t>
            </a:r>
            <a:endParaRPr lang="de-CH" sz="4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563232" y="4202942"/>
            <a:ext cx="209724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/>
              <a:t>Mitarbeiter</a:t>
            </a:r>
            <a:endParaRPr lang="de-CH" sz="3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672319" y="2833302"/>
            <a:ext cx="222099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Werkstatt</a:t>
            </a:r>
            <a:endParaRPr lang="de-CH" sz="4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672319" y="4269510"/>
            <a:ext cx="202972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/>
              <a:t>1 Stunde</a:t>
            </a:r>
            <a:endParaRPr lang="de-CH" sz="4000" dirty="0"/>
          </a:p>
        </p:txBody>
      </p:sp>
      <p:pic>
        <p:nvPicPr>
          <p:cNvPr id="12" name="Grafik 11" descr="Ein Bild, das Kleidung, Person, Fahrradreifen, Rad enthält.">
            <a:extLst>
              <a:ext uri="{FF2B5EF4-FFF2-40B4-BE49-F238E27FC236}">
                <a16:creationId xmlns:a16="http://schemas.microsoft.com/office/drawing/2014/main" id="{91FE83F4-DBE4-DB7B-3AD2-F0E2D84F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9608"/>
          <a:stretch/>
        </p:blipFill>
        <p:spPr>
          <a:xfrm>
            <a:off x="3095626" y="1985682"/>
            <a:ext cx="6000750" cy="282836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D41E3FB-3E10-9EEA-13A3-ED0DAA79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97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BE413D5-65CF-A00E-09F8-595DFDEC0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7637" y="436585"/>
            <a:ext cx="4276725" cy="373692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442AB73-1EDC-7637-C374-57FF915ED2A6}"/>
              </a:ext>
            </a:extLst>
          </p:cNvPr>
          <p:cNvSpPr txBox="1"/>
          <p:nvPr/>
        </p:nvSpPr>
        <p:spPr>
          <a:xfrm>
            <a:off x="1103414" y="4531784"/>
            <a:ext cx="9985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+mj-lt"/>
              </a:rPr>
              <a:t>- Frage 4 (Lösungen) - </a:t>
            </a:r>
          </a:p>
          <a:p>
            <a:pPr algn="ctr"/>
            <a:r>
              <a:rPr lang="de-CH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Welche drei Angaben solltest du unbedingt auf dem Ausgabenjournal notieren?</a:t>
            </a:r>
            <a:endParaRPr lang="de-CH" sz="2400" b="1" dirty="0"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724A42-B35A-45CA-7F52-19E4C54C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530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9839067" y="5678110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20.-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364529" y="164228"/>
            <a:ext cx="289714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75D2D4"/>
                </a:solidFill>
              </a:rPr>
              <a:t>Restaurant</a:t>
            </a:r>
          </a:p>
          <a:p>
            <a:pPr algn="ctr"/>
            <a:r>
              <a:rPr lang="de-DE" sz="4000" dirty="0">
                <a:solidFill>
                  <a:srgbClr val="75D2D4"/>
                </a:solidFill>
              </a:rPr>
              <a:t>‚Happy Pizza‘</a:t>
            </a:r>
            <a:endParaRPr lang="de-CH" sz="4000" dirty="0">
              <a:solidFill>
                <a:srgbClr val="75D2D4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357311" y="4032487"/>
            <a:ext cx="2262158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20.9.2023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9565801" y="4215882"/>
            <a:ext cx="15969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19 Uhr</a:t>
            </a:r>
            <a:endParaRPr lang="de-CH" sz="4000" dirty="0">
              <a:solidFill>
                <a:srgbClr val="EE7023"/>
              </a:solidFill>
            </a:endParaRPr>
          </a:p>
        </p:txBody>
      </p:sp>
      <p:pic>
        <p:nvPicPr>
          <p:cNvPr id="9" name="Grafik 8" descr="Ein Bild, das Pizza, Person, Teller, Essen enthält.&#10;&#10;Automatisch generierte Beschreibung">
            <a:extLst>
              <a:ext uri="{FF2B5EF4-FFF2-40B4-BE49-F238E27FC236}">
                <a16:creationId xmlns:a16="http://schemas.microsoft.com/office/drawing/2014/main" id="{1B1E0F54-D2AB-A0F8-58C7-573932C06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14500"/>
            <a:ext cx="6000750" cy="3429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210797" y="2088160"/>
            <a:ext cx="255518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Mit </a:t>
            </a:r>
          </a:p>
          <a:p>
            <a:pPr algn="ctr"/>
            <a:r>
              <a:rPr lang="de-DE" sz="4000" dirty="0">
                <a:solidFill>
                  <a:srgbClr val="EE7023"/>
                </a:solidFill>
              </a:rPr>
              <a:t>7 Freunden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1546501" y="5335531"/>
            <a:ext cx="299101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Mit Schinken </a:t>
            </a:r>
          </a:p>
          <a:p>
            <a:pPr algn="ctr"/>
            <a:r>
              <a:rPr lang="de-DE" sz="4000" dirty="0">
                <a:solidFill>
                  <a:srgbClr val="EE7023"/>
                </a:solidFill>
              </a:rPr>
              <a:t>und Pesto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58D1F9-9629-87AA-CB56-1B141311F670}"/>
              </a:ext>
            </a:extLst>
          </p:cNvPr>
          <p:cNvSpPr txBox="1"/>
          <p:nvPr/>
        </p:nvSpPr>
        <p:spPr>
          <a:xfrm>
            <a:off x="9413091" y="2910536"/>
            <a:ext cx="25001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Geburtstag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A7C3FD-EB33-B50A-5C8D-359F85C260A0}"/>
              </a:ext>
            </a:extLst>
          </p:cNvPr>
          <p:cNvSpPr txBox="1"/>
          <p:nvPr/>
        </p:nvSpPr>
        <p:spPr>
          <a:xfrm>
            <a:off x="9690928" y="1691270"/>
            <a:ext cx="20143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Embrach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7966936" y="472004"/>
            <a:ext cx="243419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75D2D4"/>
                </a:solidFill>
              </a:rPr>
              <a:t>Restaurant</a:t>
            </a:r>
            <a:endParaRPr lang="de-CH" sz="4000" dirty="0">
              <a:solidFill>
                <a:srgbClr val="75D2D4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5453287" y="5212420"/>
            <a:ext cx="34118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EE7023"/>
                </a:solidFill>
              </a:rPr>
              <a:t>50% Kohlenhydrate</a:t>
            </a:r>
          </a:p>
          <a:p>
            <a:pPr algn="ctr"/>
            <a:r>
              <a:rPr lang="de-DE" sz="3200" dirty="0">
                <a:solidFill>
                  <a:srgbClr val="EE7023"/>
                </a:solidFill>
              </a:rPr>
              <a:t>30% Fette</a:t>
            </a:r>
          </a:p>
          <a:p>
            <a:pPr algn="ctr"/>
            <a:r>
              <a:rPr lang="de-DE" sz="3200" dirty="0">
                <a:solidFill>
                  <a:srgbClr val="EE7023"/>
                </a:solidFill>
              </a:rPr>
              <a:t>20% Proteine</a:t>
            </a:r>
            <a:endParaRPr lang="de-CH" sz="3200" dirty="0">
              <a:solidFill>
                <a:srgbClr val="EE7023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2EA54AB-A20C-1F50-1E48-017B8AC719E0}"/>
              </a:ext>
            </a:extLst>
          </p:cNvPr>
          <p:cNvSpPr txBox="1"/>
          <p:nvPr/>
        </p:nvSpPr>
        <p:spPr>
          <a:xfrm>
            <a:off x="3952793" y="385366"/>
            <a:ext cx="319299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Pizza, Getränk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B94991A-994D-6BC9-958C-C3F0D8E4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530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0D61B56-7B71-4C9B-066F-6FC07FD002E0}"/>
              </a:ext>
            </a:extLst>
          </p:cNvPr>
          <p:cNvSpPr txBox="1"/>
          <p:nvPr/>
        </p:nvSpPr>
        <p:spPr>
          <a:xfrm>
            <a:off x="3294113" y="5689411"/>
            <a:ext cx="26047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Mit Halbtax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1830A4-4D8A-B4BF-EACD-9CAB2797A1EB}"/>
              </a:ext>
            </a:extLst>
          </p:cNvPr>
          <p:cNvSpPr txBox="1"/>
          <p:nvPr/>
        </p:nvSpPr>
        <p:spPr>
          <a:xfrm>
            <a:off x="9467432" y="1407565"/>
            <a:ext cx="222432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Fahrkarte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92613-263A-8006-4AB8-8918F80D1EB8}"/>
              </a:ext>
            </a:extLst>
          </p:cNvPr>
          <p:cNvSpPr txBox="1"/>
          <p:nvPr/>
        </p:nvSpPr>
        <p:spPr>
          <a:xfrm>
            <a:off x="637112" y="3323335"/>
            <a:ext cx="18838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Frühling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01DDB-3207-7E7E-9C7C-D88F79B1DBB3}"/>
              </a:ext>
            </a:extLst>
          </p:cNvPr>
          <p:cNvSpPr txBox="1"/>
          <p:nvPr/>
        </p:nvSpPr>
        <p:spPr>
          <a:xfrm>
            <a:off x="6849151" y="5490929"/>
            <a:ext cx="136127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16:02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ED571-93F8-B6BC-1DBA-BC72EC9D73DA}"/>
              </a:ext>
            </a:extLst>
          </p:cNvPr>
          <p:cNvSpPr txBox="1"/>
          <p:nvPr/>
        </p:nvSpPr>
        <p:spPr>
          <a:xfrm>
            <a:off x="454685" y="1220418"/>
            <a:ext cx="170668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75D2D4"/>
                </a:solidFill>
              </a:rPr>
              <a:t>Strecke</a:t>
            </a:r>
            <a:br>
              <a:rPr lang="de-DE" sz="4000" dirty="0">
                <a:solidFill>
                  <a:srgbClr val="75D2D4"/>
                </a:solidFill>
              </a:rPr>
            </a:br>
            <a:r>
              <a:rPr lang="de-DE" sz="4000" dirty="0">
                <a:solidFill>
                  <a:srgbClr val="75D2D4"/>
                </a:solidFill>
              </a:rPr>
              <a:t>ZH-B</a:t>
            </a:r>
            <a:r>
              <a:rPr lang="de-CH" sz="4000" dirty="0">
                <a:solidFill>
                  <a:srgbClr val="75D2D4"/>
                </a:solidFill>
              </a:rPr>
              <a:t>E</a:t>
            </a:r>
            <a:endParaRPr lang="de-DE" sz="4000" dirty="0">
              <a:solidFill>
                <a:srgbClr val="75D2D4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7E2A2B-2B27-9861-960C-2E65255B6618}"/>
              </a:ext>
            </a:extLst>
          </p:cNvPr>
          <p:cNvSpPr txBox="1"/>
          <p:nvPr/>
        </p:nvSpPr>
        <p:spPr>
          <a:xfrm>
            <a:off x="2614851" y="198817"/>
            <a:ext cx="491493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Grossmutter besuchen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3DBAAB-642E-3646-1699-4E4F5CBB2CDB}"/>
              </a:ext>
            </a:extLst>
          </p:cNvPr>
          <p:cNvSpPr txBox="1"/>
          <p:nvPr/>
        </p:nvSpPr>
        <p:spPr>
          <a:xfrm>
            <a:off x="8260706" y="460703"/>
            <a:ext cx="990977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solidFill>
                  <a:srgbClr val="359CA1"/>
                </a:solidFill>
              </a:rPr>
              <a:t>50.-</a:t>
            </a:r>
            <a:endParaRPr lang="de-CH" sz="4000" b="1" dirty="0">
              <a:solidFill>
                <a:srgbClr val="359CA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3ED3D6-ED5B-D2F9-5C0C-DDEA40BB51FB}"/>
              </a:ext>
            </a:extLst>
          </p:cNvPr>
          <p:cNvSpPr txBox="1"/>
          <p:nvPr/>
        </p:nvSpPr>
        <p:spPr>
          <a:xfrm>
            <a:off x="763062" y="5052027"/>
            <a:ext cx="1851789" cy="584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359CA1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359CA1"/>
                </a:solidFill>
              </a:rPr>
              <a:t>14.5.2025</a:t>
            </a:r>
            <a:endParaRPr lang="de-CH" sz="3200" b="1" dirty="0">
              <a:solidFill>
                <a:srgbClr val="359CA1"/>
              </a:solidFill>
            </a:endParaRPr>
          </a:p>
        </p:txBody>
      </p:sp>
      <p:pic>
        <p:nvPicPr>
          <p:cNvPr id="8" name="Grafik 7" descr="Ein Bild, das Kleidung, Person, Passagier, Mann enthält.&#10;&#10;Automatisch generierte Beschreibung">
            <a:extLst>
              <a:ext uri="{FF2B5EF4-FFF2-40B4-BE49-F238E27FC236}">
                <a16:creationId xmlns:a16="http://schemas.microsoft.com/office/drawing/2014/main" id="{75FECCC0-76C0-6069-252A-C561DA9DD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14500"/>
            <a:ext cx="6000750" cy="3429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D622F9E-6F1B-49E5-8B92-329C752948D8}"/>
              </a:ext>
            </a:extLst>
          </p:cNvPr>
          <p:cNvSpPr txBox="1"/>
          <p:nvPr/>
        </p:nvSpPr>
        <p:spPr>
          <a:xfrm>
            <a:off x="9566982" y="2653330"/>
            <a:ext cx="172322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Allein </a:t>
            </a:r>
          </a:p>
          <a:p>
            <a:pPr algn="ctr"/>
            <a:r>
              <a:rPr lang="de-DE" sz="4000" dirty="0">
                <a:solidFill>
                  <a:srgbClr val="EE7023"/>
                </a:solidFill>
              </a:rPr>
              <a:t>reisend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0BE42-8707-4E2E-3533-E55650BAFBDD}"/>
              </a:ext>
            </a:extLst>
          </p:cNvPr>
          <p:cNvSpPr txBox="1"/>
          <p:nvPr/>
        </p:nvSpPr>
        <p:spPr>
          <a:xfrm>
            <a:off x="9750767" y="4348989"/>
            <a:ext cx="97815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SBB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98F05F-0CAA-A5DC-2E6C-F156ED58FFB6}"/>
              </a:ext>
            </a:extLst>
          </p:cNvPr>
          <p:cNvSpPr txBox="1"/>
          <p:nvPr/>
        </p:nvSpPr>
        <p:spPr>
          <a:xfrm>
            <a:off x="8942358" y="5289577"/>
            <a:ext cx="238161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EE7023"/>
                </a:solidFill>
              </a:rPr>
              <a:t>Pünktlich</a:t>
            </a:r>
          </a:p>
          <a:p>
            <a:pPr algn="ctr"/>
            <a:r>
              <a:rPr lang="de-DE" sz="4000" dirty="0">
                <a:solidFill>
                  <a:srgbClr val="EE7023"/>
                </a:solidFill>
              </a:rPr>
              <a:t>unterwegs</a:t>
            </a:r>
            <a:endParaRPr lang="de-CH" sz="4000" dirty="0">
              <a:solidFill>
                <a:srgbClr val="EE7023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BC068CA-8853-9E3A-CD29-1358D7DD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43B6-2F5C-4671-9315-98553F519EEB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428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Breitbild</PresentationFormat>
  <Paragraphs>144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Söhne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Padlina</dc:creator>
  <cp:lastModifiedBy>Oliver Padlina</cp:lastModifiedBy>
  <cp:revision>8</cp:revision>
  <dcterms:created xsi:type="dcterms:W3CDTF">2023-11-11T06:26:52Z</dcterms:created>
  <dcterms:modified xsi:type="dcterms:W3CDTF">2023-11-15T07:46:14Z</dcterms:modified>
</cp:coreProperties>
</file>